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67" r:id="rId16"/>
    <p:sldId id="268" r:id="rId17"/>
    <p:sldId id="270" r:id="rId18"/>
    <p:sldId id="271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8B665-F583-8C00-90D8-CD18BCE69CA3}" v="261" dt="2024-11-21T06:57:26.314"/>
    <p1510:client id="{BA2C9A48-8DAC-BE2C-3A41-B0EF1A49B604}" v="307" dt="2024-11-21T07:26:51.821"/>
    <p1510:client id="{E2D46B3F-6B53-7FD7-AB7C-196F011468AB}" v="5" dt="2024-11-21T06:17:57.859"/>
    <p1510:client id="{F3BEB8E5-D4B5-32F2-6E56-B28654122C41}" v="275" dt="2024-11-21T05:50:22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FC99-F27F-0AC2-9DD5-F69506AEB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26" y="406400"/>
            <a:ext cx="6079435" cy="268467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792F6-3B52-DAD2-FED4-AC07D2767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26" y="3236913"/>
            <a:ext cx="6158948" cy="14245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05E6C-119E-B970-DF94-15641D8E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08BBF6-5A14-34FC-7B66-2E72787E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CFF08-72CF-A721-6249-2A05F6EB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B8001-077C-C780-E1EC-13D640345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AE324B5-4EE4-77F7-D509-8242FFCD5D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5861" y="-495963"/>
            <a:ext cx="2967054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4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A51A57-61EF-35CB-B359-F4EC692EF0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CE9E5E-0551-56D2-2DC4-BA7A2DA3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899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7103-4693-19B9-113B-82F1C045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293"/>
            <a:ext cx="10515600" cy="382767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11F97-9B10-4E4B-F1DE-706C60CC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33016-1331-33BC-C1C0-BD89F214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69460-9933-E984-323F-3C54A6FB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B1972A3D-D50A-7F64-6551-70E4A0169E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A0B369-D2A8-9F95-DAAB-804E9BA23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921482-5511-0DD8-1FBE-84612DCE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E5B82-5042-2707-AB22-C9F44E207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5C53-C86A-79F5-FFF0-89BFA1C6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6CC91-95DE-E995-52C9-BAF3C993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88EA-FA33-ADE8-3775-F5751161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0A967B5E-C4C5-7A06-50B1-EFB6ED3129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D84521-8DAE-549C-9F45-933A41F0D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3BAD7-3BDF-B26F-CD72-E336445C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521"/>
            <a:ext cx="10515600" cy="1202635"/>
          </a:xfrm>
        </p:spPr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BF8F5-61FA-5856-12FA-8C5A88449E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363"/>
            <a:ext cx="5181600" cy="399560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1BF5D-11F6-694B-2473-5B7B399BF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363"/>
            <a:ext cx="5181600" cy="3995600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C12098-93DB-834C-F8BB-C2055842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22531F-ADA2-1B2B-0553-6848101F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7EB91-4685-4EA4-1A23-B64F7B2B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023575A4-9663-9DBB-FA34-390A52D9D1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17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33DF5E-B16B-9721-1679-F1190F48B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1F478-4B06-1EA3-D2CD-2B7E38C8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6622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3C7ACA-5B78-BA58-9C27-45E87B9B5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1363"/>
            <a:ext cx="5157787" cy="40791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69A4B-0034-3996-A29A-225267EC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2519"/>
            <a:ext cx="5157787" cy="326714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40B90-EE88-0911-9A04-29431C8788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1363"/>
            <a:ext cx="5183188" cy="4492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3E720-AFE2-3069-9BA1-EFD098970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2519"/>
            <a:ext cx="5183188" cy="3267144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BABFFF-0C1E-5D47-8E0A-0305A7F7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D7FAC-5EAD-4E45-74D7-ACE60954B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DE684-A713-44E0-D12A-3774C379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F9C598D4-052B-94DF-189A-D8551C12AD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2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EF2161-DB6B-69BB-DC4F-AD741109C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5B7DC1-C981-1420-AE50-C8B247B4F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700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F1331-E316-B2C5-8BB3-29FAE2D7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C04C20-62A8-BC99-A88F-71990F8A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6A84E-9B2E-2FD4-A0B5-E99029A64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DB2E33F7-F348-255D-C7F5-453B119ACB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6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C4064B-B244-74B1-FB25-AE93E861AD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ED58EC-845D-0D71-7941-D3C39CFFE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149298-014D-2769-A59C-78540D46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F82F9-E090-EDD9-1492-3F6DEA59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55C1AF4C-16AE-7405-A1B3-EC6BB1D438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22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63DD1A-F776-FEF3-8410-340A2C8EB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A07994-83CB-0EF6-CBCD-65B50F104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7464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FEEC-C496-D97C-1E17-D59B6368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74645"/>
            <a:ext cx="6172200" cy="498640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0BC0D-48F8-867F-C93A-A9BE7081E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63686"/>
            <a:ext cx="3932237" cy="3205301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8038B-C422-0F32-0B16-73543112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D40BD-AC14-2088-6675-CCDD2BD06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D61B3-FCA2-E197-89B0-A8A2D609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A19397D6-7D49-2FEB-7C67-819E262691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4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8403B4-01EE-24D0-AE2F-5A0F145E68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logo with blue and green squares&#10;&#10;Description automatically generated">
            <a:extLst>
              <a:ext uri="{FF2B5EF4-FFF2-40B4-BE49-F238E27FC236}">
                <a16:creationId xmlns:a16="http://schemas.microsoft.com/office/drawing/2014/main" id="{C5F62D6C-4A53-FEFD-0969-70B803BCB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90675"/>
            <a:ext cx="2964217" cy="20971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16B649-B6E7-7684-8648-3259EE75A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69FA67-275C-EA46-E4C3-0965ECFAB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F8B62-98C9-3F93-A19D-4E3349DBA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D8BB9-4C2D-18B6-C501-DFA594C3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52F22-897F-E32E-86F6-FB38037ED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57D2-BD21-6166-3237-3FC51022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1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626842-CA1E-185F-8A75-868FC18D2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E29B2-18E8-91B9-DFD5-1BCE90563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39ABB-684A-5E67-CFA3-5F433CB24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64CA0C-31DE-9D49-A67A-0D70811037B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D47ED-B76B-F513-F490-738D4A0F3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AFC09-FD3B-A827-5122-294D6FEB9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7B083D-73FE-9C4F-A085-2748FC273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5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npc.org/about-npc/expertise/theory-of-change/" TargetMode="External"/><Relationship Id="rId2" Type="http://schemas.openxmlformats.org/officeDocument/2006/relationships/hyperlink" Target="http://www.theoryofchang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3305-725C-F410-8B49-99FFB2E52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548" y="2280744"/>
            <a:ext cx="6327913" cy="883898"/>
          </a:xfrm>
        </p:spPr>
        <p:txBody>
          <a:bodyPr>
            <a:normAutofit fontScale="90000"/>
          </a:bodyPr>
          <a:lstStyle/>
          <a:p>
            <a:pPr algn="l"/>
            <a:r>
              <a:rPr lang="en-GB" sz="4400" b="1">
                <a:solidFill>
                  <a:schemeClr val="bg1"/>
                </a:solidFill>
                <a:latin typeface="Verdana"/>
                <a:ea typeface="Verdana"/>
              </a:rPr>
              <a:t>An introduction to</a:t>
            </a:r>
            <a:br>
              <a:rPr lang="en-GB" sz="4400" b="1">
                <a:solidFill>
                  <a:schemeClr val="bg1"/>
                </a:solidFill>
                <a:latin typeface="Verdana"/>
                <a:ea typeface="Verdana"/>
              </a:rPr>
            </a:br>
            <a:r>
              <a:rPr lang="en-GB" sz="4400" b="1">
                <a:solidFill>
                  <a:schemeClr val="bg1"/>
                </a:solidFill>
                <a:latin typeface="Verdana"/>
                <a:ea typeface="Verdana"/>
              </a:rPr>
              <a:t>Theory of Change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34E97-9894-188D-E2FA-95C57E685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1" y="3429000"/>
            <a:ext cx="6327913" cy="14245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Ruth Kaufman OBE, FORS, FIMA</a:t>
            </a:r>
            <a:br>
              <a:rPr lang="en-GB" sz="200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GB" sz="2000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President, The OR Society</a:t>
            </a:r>
            <a:endParaRPr lang="en-GB" sz="20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49E30FC-8817-845D-6DF0-96AF8FF0C230}"/>
              </a:ext>
            </a:extLst>
          </p:cNvPr>
          <p:cNvSpPr txBox="1">
            <a:spLocks/>
          </p:cNvSpPr>
          <p:nvPr/>
        </p:nvSpPr>
        <p:spPr>
          <a:xfrm>
            <a:off x="371061" y="5363361"/>
            <a:ext cx="2246015" cy="3967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16 May 2016</a:t>
            </a:r>
            <a:endParaRPr lang="en-US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62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Some questions to help home in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2E0481-4F93-130D-ED0E-B8E4A083E8C0}"/>
              </a:ext>
            </a:extLst>
          </p:cNvPr>
          <p:cNvSpPr>
            <a:spLocks noGrp="1"/>
          </p:cNvSpPr>
          <p:nvPr/>
        </p:nvSpPr>
        <p:spPr>
          <a:xfrm>
            <a:off x="838200" y="2237339"/>
            <a:ext cx="8315325" cy="393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b="0">
                <a:cs typeface="+mn-cs"/>
              </a:rPr>
              <a:t>What key points describe the world you want to see, or the difference you want to make?</a:t>
            </a:r>
          </a:p>
          <a:p>
            <a:pPr marL="0" indent="0">
              <a:buNone/>
              <a:defRPr/>
            </a:pPr>
            <a:endParaRPr lang="en-GB" b="0">
              <a:cs typeface="+mn-cs"/>
            </a:endParaRPr>
          </a:p>
          <a:p>
            <a:pPr>
              <a:defRPr/>
            </a:pPr>
            <a:r>
              <a:rPr lang="en-GB" b="0">
                <a:cs typeface="+mn-cs"/>
              </a:rPr>
              <a:t>What key things do you do that make you </a:t>
            </a:r>
            <a:r>
              <a:rPr lang="en-GB" i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you</a:t>
            </a:r>
            <a:r>
              <a:rPr lang="en-GB" b="0">
                <a:cs typeface="+mn-cs"/>
              </a:rPr>
              <a:t> and not some other organisation?</a:t>
            </a:r>
          </a:p>
          <a:p>
            <a:pPr marL="0" indent="0">
              <a:buNone/>
              <a:defRPr/>
            </a:pPr>
            <a:endParaRPr lang="en-GB" b="0">
              <a:cs typeface="+mn-cs"/>
            </a:endParaRPr>
          </a:p>
          <a:p>
            <a:pPr>
              <a:defRPr/>
            </a:pPr>
            <a:r>
              <a:rPr lang="en-GB" b="0">
                <a:cs typeface="+mn-cs"/>
              </a:rPr>
              <a:t>What are the tangible changes that you want to make/ outcome you wish to see</a:t>
            </a:r>
            <a:r>
              <a:rPr lang="en-GB">
                <a:cs typeface="+mn-cs"/>
              </a:rPr>
              <a:t>:</a:t>
            </a:r>
            <a:r>
              <a:rPr lang="en-GB" b="0">
                <a:cs typeface="+mn-cs"/>
              </a:rPr>
              <a:t> </a:t>
            </a:r>
          </a:p>
          <a:p>
            <a:pPr lvl="1">
              <a:defRPr/>
            </a:pPr>
            <a:r>
              <a:rPr lang="en-GB" sz="1800">
                <a:cs typeface="+mn-cs"/>
              </a:rPr>
              <a:t>ones without which you might as well not exist (because they are an integral part of the vision)?</a:t>
            </a:r>
          </a:p>
          <a:p>
            <a:pPr lvl="1">
              <a:defRPr/>
            </a:pPr>
            <a:r>
              <a:rPr lang="en-GB" sz="1800">
                <a:cs typeface="+mn-cs"/>
              </a:rPr>
              <a:t>ones that are important in a business sense?</a:t>
            </a:r>
          </a:p>
        </p:txBody>
      </p:sp>
    </p:spTree>
    <p:extLst>
      <p:ext uri="{BB962C8B-B14F-4D97-AF65-F5344CB8AC3E}">
        <p14:creationId xmlns:p14="http://schemas.microsoft.com/office/powerpoint/2010/main" val="3009144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Set the thinking going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DCC3A-3385-A298-3FFC-585C1E10F814}"/>
              </a:ext>
            </a:extLst>
          </p:cNvPr>
          <p:cNvSpPr/>
          <p:nvPr/>
        </p:nvSpPr>
        <p:spPr>
          <a:xfrm>
            <a:off x="8389937" y="3125258"/>
            <a:ext cx="1546225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ultimate goal the charity is trying to achieve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83B54-ED14-35F4-CABF-42D31E1C57CD}"/>
              </a:ext>
            </a:extLst>
          </p:cNvPr>
          <p:cNvSpPr/>
          <p:nvPr/>
        </p:nvSpPr>
        <p:spPr>
          <a:xfrm>
            <a:off x="6221411" y="3125258"/>
            <a:ext cx="1530350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Outcomes </a:t>
            </a:r>
            <a:r>
              <a:rPr lang="en-GB"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changes the charity wants to happen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D2951-A982-A4B7-A6DC-41C509BD6103}"/>
              </a:ext>
            </a:extLst>
          </p:cNvPr>
          <p:cNvSpPr/>
          <p:nvPr/>
        </p:nvSpPr>
        <p:spPr>
          <a:xfrm>
            <a:off x="3873500" y="3125258"/>
            <a:ext cx="1512887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Outputs </a:t>
            </a:r>
            <a:r>
              <a:rPr lang="en-GB"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the activities provide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D92BA0-E842-2CF3-503B-438A5449F744}"/>
              </a:ext>
            </a:extLst>
          </p:cNvPr>
          <p:cNvSpPr/>
          <p:nvPr/>
        </p:nvSpPr>
        <p:spPr>
          <a:xfrm>
            <a:off x="1790700" y="3125258"/>
            <a:ext cx="1462087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Activities </a:t>
            </a:r>
            <a:r>
              <a:rPr lang="en-GB" sz="160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the charity does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4B1F3-C363-B8EF-3484-6894198EBAD7}"/>
              </a:ext>
            </a:extLst>
          </p:cNvPr>
          <p:cNvSpPr/>
          <p:nvPr/>
        </p:nvSpPr>
        <p:spPr>
          <a:xfrm>
            <a:off x="2347910" y="5477934"/>
            <a:ext cx="2382838" cy="676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enablers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73B21-F847-C30F-B0F4-B51A7741769E}"/>
              </a:ext>
            </a:extLst>
          </p:cNvPr>
          <p:cNvSpPr/>
          <p:nvPr/>
        </p:nvSpPr>
        <p:spPr>
          <a:xfrm>
            <a:off x="5795167" y="5477934"/>
            <a:ext cx="2382838" cy="677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evidence/</a:t>
            </a:r>
          </a:p>
          <a:p>
            <a:pPr algn="ctr"/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assumptions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892B9A3-BE47-7297-041D-FABD8281D56A}"/>
              </a:ext>
            </a:extLst>
          </p:cNvPr>
          <p:cNvSpPr/>
          <p:nvPr/>
        </p:nvSpPr>
        <p:spPr>
          <a:xfrm>
            <a:off x="1238247" y="2004483"/>
            <a:ext cx="4678363" cy="33242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SWOT discussion: reality check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5B4236-F36E-68DE-AD41-9C7697A1B8B5}"/>
              </a:ext>
            </a:extLst>
          </p:cNvPr>
          <p:cNvSpPr/>
          <p:nvPr/>
        </p:nvSpPr>
        <p:spPr>
          <a:xfrm>
            <a:off x="5795167" y="2004483"/>
            <a:ext cx="4678363" cy="33242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Facilitated discussion:</a:t>
            </a:r>
          </a:p>
          <a:p>
            <a:pPr algn="ctr">
              <a:defRPr/>
            </a:pPr>
            <a:r>
              <a:rPr lang="en-GB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agree the dream</a:t>
            </a:r>
          </a:p>
        </p:txBody>
      </p:sp>
    </p:spTree>
    <p:extLst>
      <p:ext uri="{BB962C8B-B14F-4D97-AF65-F5344CB8AC3E}">
        <p14:creationId xmlns:p14="http://schemas.microsoft.com/office/powerpoint/2010/main" val="663267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Don’t do more than is necessary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17A8A1A-DC00-9880-E261-A1EF9B722838}"/>
              </a:ext>
            </a:extLst>
          </p:cNvPr>
          <p:cNvSpPr/>
          <p:nvPr/>
        </p:nvSpPr>
        <p:spPr>
          <a:xfrm>
            <a:off x="2981324" y="2468563"/>
            <a:ext cx="6118225" cy="331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>
                <a:latin typeface="Verdana" panose="020B0604030504040204" pitchFamily="34" charset="0"/>
                <a:ea typeface="Verdana" panose="020B0604030504040204" pitchFamily="34" charset="0"/>
              </a:rPr>
              <a:t>The completion of this theory is left as an exercise for the reader</a:t>
            </a:r>
          </a:p>
        </p:txBody>
      </p:sp>
    </p:spTree>
    <p:extLst>
      <p:ext uri="{BB962C8B-B14F-4D97-AF65-F5344CB8AC3E}">
        <p14:creationId xmlns:p14="http://schemas.microsoft.com/office/powerpoint/2010/main" val="372456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Pro Bono 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178BF9-0E6E-FBE2-5F4A-F007FEBA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33" y="2418102"/>
            <a:ext cx="2206697" cy="83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64F011-DC2E-02F1-29FC-805DD58183C8}"/>
              </a:ext>
            </a:extLst>
          </p:cNvPr>
          <p:cNvGrpSpPr>
            <a:grpSpLocks/>
          </p:cNvGrpSpPr>
          <p:nvPr/>
        </p:nvGrpSpPr>
        <p:grpSpPr bwMode="auto">
          <a:xfrm>
            <a:off x="5528733" y="2418103"/>
            <a:ext cx="4859386" cy="2973344"/>
            <a:chOff x="4533900" y="2471019"/>
            <a:chExt cx="3947056" cy="22125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8A45729-AA02-0593-4320-8BC34C30F3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6631" y="2860376"/>
              <a:ext cx="2094325" cy="68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FB5F0FE-54E5-E98B-2BE4-56C57A9F4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545" y="3732554"/>
              <a:ext cx="897846" cy="897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7F6010-B7CD-22E8-0224-3BDB4F261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900" y="3631081"/>
              <a:ext cx="2457627" cy="60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55F0884-675B-B12E-B87E-ED174DB9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0879" y="2471019"/>
              <a:ext cx="1513402" cy="106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74DFC8-F374-8BDB-944A-6995AC76C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880" y="2512890"/>
              <a:ext cx="1019675" cy="502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D3E75C-FA97-6D31-2F61-376BA1A58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920" y="4372875"/>
              <a:ext cx="1727013" cy="310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97455D6-ABDE-7F0A-842F-52A630870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48" y="3903144"/>
            <a:ext cx="2532063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BB1B31E-3CB2-8D30-D611-4BE6FB272C03}"/>
              </a:ext>
            </a:extLst>
          </p:cNvPr>
          <p:cNvSpPr txBox="1"/>
          <p:nvPr/>
        </p:nvSpPr>
        <p:spPr>
          <a:xfrm>
            <a:off x="2308837" y="3417372"/>
            <a:ext cx="125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Volunteers</a:t>
            </a:r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A314BF4-4A7F-C3B0-07A6-B3DCAB1599FA}"/>
              </a:ext>
            </a:extLst>
          </p:cNvPr>
          <p:cNvSpPr/>
          <p:nvPr/>
        </p:nvSpPr>
        <p:spPr>
          <a:xfrm>
            <a:off x="4519083" y="3602038"/>
            <a:ext cx="895350" cy="1846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75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>
              <a:latin typeface="Verdana"/>
              <a:ea typeface="Verdan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A064AF-820E-81CF-00E9-66604179391F}"/>
              </a:ext>
            </a:extLst>
          </p:cNvPr>
          <p:cNvGrpSpPr>
            <a:grpSpLocks/>
          </p:cNvGrpSpPr>
          <p:nvPr/>
        </p:nvGrpSpPr>
        <p:grpSpPr bwMode="auto">
          <a:xfrm>
            <a:off x="8651346" y="4495271"/>
            <a:ext cx="2503487" cy="1357312"/>
            <a:chOff x="6291263" y="5024438"/>
            <a:chExt cx="2736305" cy="135768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62BB0FD-CA99-89FC-1CC5-89939696FD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91263" y="5024438"/>
              <a:ext cx="2736305" cy="1357682"/>
              <a:chOff x="6291263" y="5024438"/>
              <a:chExt cx="2736305" cy="1357682"/>
            </a:xfrm>
          </p:grpSpPr>
          <p:sp>
            <p:nvSpPr>
              <p:cNvPr id="50" name="Rounded Rectangle 23">
                <a:extLst>
                  <a:ext uri="{FF2B5EF4-FFF2-40B4-BE49-F238E27FC236}">
                    <a16:creationId xmlns:a16="http://schemas.microsoft.com/office/drawing/2014/main" id="{72FF6C91-D57A-CB11-14F4-F540E281A1A9}"/>
                  </a:ext>
                </a:extLst>
              </p:cNvPr>
              <p:cNvSpPr/>
              <p:nvPr/>
            </p:nvSpPr>
            <p:spPr>
              <a:xfrm>
                <a:off x="6291263" y="5024438"/>
                <a:ext cx="2736305" cy="1357682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>
                  <a:solidFill>
                    <a:prstClr val="white"/>
                  </a:solidFill>
                  <a:latin typeface="Verdana"/>
                  <a:ea typeface="Verdana"/>
                </a:endParaRPr>
              </a:p>
            </p:txBody>
          </p:sp>
          <p:sp>
            <p:nvSpPr>
              <p:cNvPr id="51" name="Rounded Rectangle 15">
                <a:extLst>
                  <a:ext uri="{FF2B5EF4-FFF2-40B4-BE49-F238E27FC236}">
                    <a16:creationId xmlns:a16="http://schemas.microsoft.com/office/drawing/2014/main" id="{BE0AE6CB-2863-BE86-611D-22A3FA514AF4}"/>
                  </a:ext>
                </a:extLst>
              </p:cNvPr>
              <p:cNvSpPr/>
              <p:nvPr/>
            </p:nvSpPr>
            <p:spPr>
              <a:xfrm>
                <a:off x="6457836" y="5316618"/>
                <a:ext cx="883182" cy="43509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More income</a:t>
                </a:r>
              </a:p>
            </p:txBody>
          </p:sp>
          <p:sp>
            <p:nvSpPr>
              <p:cNvPr id="52" name="Rounded Rectangle 16">
                <a:extLst>
                  <a:ext uri="{FF2B5EF4-FFF2-40B4-BE49-F238E27FC236}">
                    <a16:creationId xmlns:a16="http://schemas.microsoft.com/office/drawing/2014/main" id="{B7855D83-8394-0961-BC7E-7777E166DE0A}"/>
                  </a:ext>
                </a:extLst>
              </p:cNvPr>
              <p:cNvSpPr/>
              <p:nvPr/>
            </p:nvSpPr>
            <p:spPr>
              <a:xfrm>
                <a:off x="7870234" y="5316618"/>
                <a:ext cx="924826" cy="600239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More sustainable income</a:t>
                </a:r>
              </a:p>
            </p:txBody>
          </p:sp>
          <p:sp>
            <p:nvSpPr>
              <p:cNvPr id="53" name="Rounded Rectangle 83">
                <a:extLst>
                  <a:ext uri="{FF2B5EF4-FFF2-40B4-BE49-F238E27FC236}">
                    <a16:creationId xmlns:a16="http://schemas.microsoft.com/office/drawing/2014/main" id="{351E24FF-EC11-02D3-B7F5-BC78ADA0E3B9}"/>
                  </a:ext>
                </a:extLst>
              </p:cNvPr>
              <p:cNvSpPr/>
              <p:nvPr/>
            </p:nvSpPr>
            <p:spPr>
              <a:xfrm>
                <a:off x="6549797" y="5812053"/>
                <a:ext cx="1110485" cy="43509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More predictable income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A332065-CDED-31D3-5064-AD385D657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884" y="5024438"/>
              <a:ext cx="1119928" cy="215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b="1">
                  <a:solidFill>
                    <a:srgbClr val="000000"/>
                  </a:solidFill>
                  <a:latin typeface="Verdana"/>
                  <a:ea typeface="Verdana"/>
                </a:rPr>
                <a:t>Better funding</a:t>
              </a:r>
              <a:endParaRPr lang="en-GB" altLang="en-US" sz="8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D4DAEDED-56BB-C4F5-563B-CAB9E39D5299}"/>
              </a:ext>
            </a:extLst>
          </p:cNvPr>
          <p:cNvSpPr/>
          <p:nvPr/>
        </p:nvSpPr>
        <p:spPr>
          <a:xfrm>
            <a:off x="10190692" y="2524125"/>
            <a:ext cx="1068388" cy="1473200"/>
          </a:xfrm>
          <a:prstGeom prst="roundRect">
            <a:avLst/>
          </a:prstGeom>
          <a:solidFill>
            <a:srgbClr val="F09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Charities are  more efficient and effective in meeting their objects</a:t>
            </a: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2B697638-5369-7545-8EB1-99A5665A2D31}"/>
              </a:ext>
            </a:extLst>
          </p:cNvPr>
          <p:cNvSpPr/>
          <p:nvPr/>
        </p:nvSpPr>
        <p:spPr>
          <a:xfrm>
            <a:off x="1735138" y="1963208"/>
            <a:ext cx="1039812" cy="677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Data collection, analysis, presentation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F4B8C718-1D3C-6BAD-8F4A-ADC0A06B098A}"/>
              </a:ext>
            </a:extLst>
          </p:cNvPr>
          <p:cNvSpPr/>
          <p:nvPr/>
        </p:nvSpPr>
        <p:spPr>
          <a:xfrm>
            <a:off x="655638" y="3971396"/>
            <a:ext cx="914400" cy="11096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More detailed project terms of reference, undertaking and delivery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0B06FD-A480-7173-AB3A-EC7916410AEE}"/>
              </a:ext>
            </a:extLst>
          </p:cNvPr>
          <p:cNvGrpSpPr>
            <a:grpSpLocks/>
          </p:cNvGrpSpPr>
          <p:nvPr/>
        </p:nvGrpSpPr>
        <p:grpSpPr bwMode="auto">
          <a:xfrm>
            <a:off x="8979430" y="722313"/>
            <a:ext cx="2179637" cy="1414462"/>
            <a:chOff x="6291263" y="785813"/>
            <a:chExt cx="2600827" cy="1414410"/>
          </a:xfrm>
        </p:grpSpPr>
        <p:sp>
          <p:nvSpPr>
            <p:cNvPr id="42" name="Rounded Rectangle 22">
              <a:extLst>
                <a:ext uri="{FF2B5EF4-FFF2-40B4-BE49-F238E27FC236}">
                  <a16:creationId xmlns:a16="http://schemas.microsoft.com/office/drawing/2014/main" id="{F909EF89-A93F-2777-783A-A58590C77079}"/>
                </a:ext>
              </a:extLst>
            </p:cNvPr>
            <p:cNvSpPr/>
            <p:nvPr/>
          </p:nvSpPr>
          <p:spPr>
            <a:xfrm>
              <a:off x="6329148" y="831848"/>
              <a:ext cx="2562942" cy="136837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800">
                <a:solidFill>
                  <a:prstClr val="white"/>
                </a:solidFill>
                <a:latin typeface="Verdana"/>
                <a:ea typeface="Verdana"/>
              </a:endParaRPr>
            </a:p>
          </p:txBody>
        </p:sp>
        <p:sp>
          <p:nvSpPr>
            <p:cNvPr id="43" name="Rounded Rectangle 8">
              <a:extLst>
                <a:ext uri="{FF2B5EF4-FFF2-40B4-BE49-F238E27FC236}">
                  <a16:creationId xmlns:a16="http://schemas.microsoft.com/office/drawing/2014/main" id="{2F0B0A2A-BF46-E24F-F2D9-12C24BC34124}"/>
                </a:ext>
              </a:extLst>
            </p:cNvPr>
            <p:cNvSpPr/>
            <p:nvPr/>
          </p:nvSpPr>
          <p:spPr>
            <a:xfrm>
              <a:off x="6435227" y="1109651"/>
              <a:ext cx="1138453" cy="37939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>
                  <a:solidFill>
                    <a:prstClr val="black"/>
                  </a:solidFill>
                  <a:latin typeface="Verdana"/>
                  <a:ea typeface="Verdana"/>
                </a:rPr>
                <a:t>Better evidence base</a:t>
              </a:r>
            </a:p>
          </p:txBody>
        </p:sp>
        <p:sp>
          <p:nvSpPr>
            <p:cNvPr id="44" name="Rounded Rectangle 19">
              <a:extLst>
                <a:ext uri="{FF2B5EF4-FFF2-40B4-BE49-F238E27FC236}">
                  <a16:creationId xmlns:a16="http://schemas.microsoft.com/office/drawing/2014/main" id="{5CCF8806-3714-A076-CEE4-1D46789C73B3}"/>
                </a:ext>
              </a:extLst>
            </p:cNvPr>
            <p:cNvSpPr/>
            <p:nvPr/>
          </p:nvSpPr>
          <p:spPr>
            <a:xfrm>
              <a:off x="7603989" y="1116001"/>
              <a:ext cx="1100569" cy="37304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>
                  <a:solidFill>
                    <a:prstClr val="black"/>
                  </a:solidFill>
                  <a:latin typeface="Verdana"/>
                  <a:ea typeface="Verdana"/>
                </a:rPr>
                <a:t>Better buy-in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86622A-D5D0-A757-9199-CA288176F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1263" y="785813"/>
              <a:ext cx="2475504" cy="215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b="1">
                  <a:solidFill>
                    <a:srgbClr val="000000"/>
                  </a:solidFill>
                  <a:latin typeface="Verdana"/>
                  <a:ea typeface="Verdana"/>
                </a:rPr>
                <a:t>Better strategy</a:t>
              </a:r>
              <a:endParaRPr lang="en-GB" altLang="en-US" sz="8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  <p:sp>
          <p:nvSpPr>
            <p:cNvPr id="46" name="Rounded Rectangle 79">
              <a:extLst>
                <a:ext uri="{FF2B5EF4-FFF2-40B4-BE49-F238E27FC236}">
                  <a16:creationId xmlns:a16="http://schemas.microsoft.com/office/drawing/2014/main" id="{8E0C2B9C-9B1A-C2C8-4647-106F8F0C3269}"/>
                </a:ext>
              </a:extLst>
            </p:cNvPr>
            <p:cNvSpPr/>
            <p:nvPr/>
          </p:nvSpPr>
          <p:spPr>
            <a:xfrm>
              <a:off x="6397342" y="1573184"/>
              <a:ext cx="1138453" cy="44607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>
                  <a:solidFill>
                    <a:prstClr val="black"/>
                  </a:solidFill>
                  <a:latin typeface="Verdana"/>
                  <a:ea typeface="Verdana"/>
                </a:rPr>
                <a:t>Better design and choosing of options</a:t>
              </a:r>
            </a:p>
          </p:txBody>
        </p:sp>
        <p:sp>
          <p:nvSpPr>
            <p:cNvPr id="47" name="Rounded Rectangle 81">
              <a:extLst>
                <a:ext uri="{FF2B5EF4-FFF2-40B4-BE49-F238E27FC236}">
                  <a16:creationId xmlns:a16="http://schemas.microsoft.com/office/drawing/2014/main" id="{8729A60F-95B4-0CD4-320E-A3B203DD1893}"/>
                </a:ext>
              </a:extLst>
            </p:cNvPr>
            <p:cNvSpPr/>
            <p:nvPr/>
          </p:nvSpPr>
          <p:spPr>
            <a:xfrm>
              <a:off x="7609672" y="1582709"/>
              <a:ext cx="1233167" cy="45083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>
                  <a:solidFill>
                    <a:prstClr val="black"/>
                  </a:solidFill>
                  <a:latin typeface="Verdana"/>
                  <a:ea typeface="Verdana"/>
                </a:rPr>
                <a:t>Better preparation for  consequences</a:t>
              </a:r>
            </a:p>
          </p:txBody>
        </p:sp>
      </p:grpSp>
      <p:sp>
        <p:nvSpPr>
          <p:cNvPr id="9" name="Rounded Rectangle 49">
            <a:extLst>
              <a:ext uri="{FF2B5EF4-FFF2-40B4-BE49-F238E27FC236}">
                <a16:creationId xmlns:a16="http://schemas.microsoft.com/office/drawing/2014/main" id="{C6CA8B0E-9FA9-E0E0-E4C6-30D03CCB3561}"/>
              </a:ext>
            </a:extLst>
          </p:cNvPr>
          <p:cNvSpPr/>
          <p:nvPr/>
        </p:nvSpPr>
        <p:spPr>
          <a:xfrm>
            <a:off x="1735138" y="4406371"/>
            <a:ext cx="1009650" cy="801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Project/ programme plans</a:t>
            </a:r>
          </a:p>
        </p:txBody>
      </p:sp>
      <p:sp>
        <p:nvSpPr>
          <p:cNvPr id="10" name="Rounded Rectangle 52">
            <a:extLst>
              <a:ext uri="{FF2B5EF4-FFF2-40B4-BE49-F238E27FC236}">
                <a16:creationId xmlns:a16="http://schemas.microsoft.com/office/drawing/2014/main" id="{B85B46C4-056E-3EA1-92DB-5E041FE8A374}"/>
              </a:ext>
            </a:extLst>
          </p:cNvPr>
          <p:cNvSpPr/>
          <p:nvPr/>
        </p:nvSpPr>
        <p:spPr>
          <a:xfrm>
            <a:off x="1735138" y="5344583"/>
            <a:ext cx="1057275" cy="687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System/ process design/build</a:t>
            </a:r>
          </a:p>
        </p:txBody>
      </p:sp>
      <p:sp>
        <p:nvSpPr>
          <p:cNvPr id="11" name="Rounded Rectangle 53">
            <a:extLst>
              <a:ext uri="{FF2B5EF4-FFF2-40B4-BE49-F238E27FC236}">
                <a16:creationId xmlns:a16="http://schemas.microsoft.com/office/drawing/2014/main" id="{57A7D508-2804-CB3B-D838-24EACFCDF5A0}"/>
              </a:ext>
            </a:extLst>
          </p:cNvPr>
          <p:cNvSpPr/>
          <p:nvPr/>
        </p:nvSpPr>
        <p:spPr>
          <a:xfrm>
            <a:off x="655638" y="1963208"/>
            <a:ext cx="914400" cy="6937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Initial telephone consultation</a:t>
            </a:r>
          </a:p>
        </p:txBody>
      </p:sp>
      <p:sp>
        <p:nvSpPr>
          <p:cNvPr id="12" name="Rounded Rectangle 54">
            <a:extLst>
              <a:ext uri="{FF2B5EF4-FFF2-40B4-BE49-F238E27FC236}">
                <a16:creationId xmlns:a16="http://schemas.microsoft.com/office/drawing/2014/main" id="{BC60CCCD-E64C-40DB-FC95-793538E19983}"/>
              </a:ext>
            </a:extLst>
          </p:cNvPr>
          <p:cNvSpPr/>
          <p:nvPr/>
        </p:nvSpPr>
        <p:spPr>
          <a:xfrm>
            <a:off x="655638" y="2941108"/>
            <a:ext cx="914400" cy="746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Initial project specification</a:t>
            </a:r>
          </a:p>
        </p:txBody>
      </p:sp>
      <p:sp>
        <p:nvSpPr>
          <p:cNvPr id="13" name="Rounded Rectangle 55">
            <a:extLst>
              <a:ext uri="{FF2B5EF4-FFF2-40B4-BE49-F238E27FC236}">
                <a16:creationId xmlns:a16="http://schemas.microsoft.com/office/drawing/2014/main" id="{0F071EA0-9437-2B6B-B4A1-BEA96CF0C030}"/>
              </a:ext>
            </a:extLst>
          </p:cNvPr>
          <p:cNvSpPr/>
          <p:nvPr/>
        </p:nvSpPr>
        <p:spPr>
          <a:xfrm>
            <a:off x="655638" y="5365221"/>
            <a:ext cx="914400" cy="671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Access to ORS SIG meeting and mailings</a:t>
            </a:r>
          </a:p>
        </p:txBody>
      </p:sp>
      <p:sp>
        <p:nvSpPr>
          <p:cNvPr id="14" name="Title 56">
            <a:extLst>
              <a:ext uri="{FF2B5EF4-FFF2-40B4-BE49-F238E27FC236}">
                <a16:creationId xmlns:a16="http://schemas.microsoft.com/office/drawing/2014/main" id="{B100DFD3-D36B-1EA2-6936-C45AEE778CD3}"/>
              </a:ext>
            </a:extLst>
          </p:cNvPr>
          <p:cNvSpPr>
            <a:spLocks noGrp="1"/>
          </p:cNvSpPr>
          <p:nvPr/>
        </p:nvSpPr>
        <p:spPr bwMode="auto">
          <a:xfrm>
            <a:off x="1929871" y="354542"/>
            <a:ext cx="82296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>
                <a:latin typeface="Verdana"/>
                <a:ea typeface="Verdana"/>
              </a:rPr>
              <a:t>Theory of Change for </a:t>
            </a:r>
            <a:r>
              <a:rPr lang="en-GB" sz="2000" b="1">
                <a:latin typeface="Verdana"/>
                <a:ea typeface="Verdana"/>
                <a:cs typeface="+mj-lt"/>
              </a:rPr>
              <a:t>Pro Bono OR </a:t>
            </a:r>
            <a:endParaRPr lang="en-GB" altLang="en-US" sz="2000" b="1">
              <a:latin typeface="Verdana"/>
              <a:ea typeface="Verdan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EA8D78D-6AB5-E034-5D81-FDF352CE5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67" y="5608638"/>
            <a:ext cx="41687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6DD0550-5AB2-2996-45B7-946CAEA2FB03}"/>
              </a:ext>
            </a:extLst>
          </p:cNvPr>
          <p:cNvCxnSpPr>
            <a:cxnSpLocks/>
          </p:cNvCxnSpPr>
          <p:nvPr/>
        </p:nvCxnSpPr>
        <p:spPr>
          <a:xfrm>
            <a:off x="9798579" y="2168525"/>
            <a:ext cx="364597" cy="3979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4B0A4F-D4E7-9C8B-25F8-2AE70F815F26}"/>
              </a:ext>
            </a:extLst>
          </p:cNvPr>
          <p:cNvCxnSpPr>
            <a:cxnSpLocks/>
          </p:cNvCxnSpPr>
          <p:nvPr/>
        </p:nvCxnSpPr>
        <p:spPr>
          <a:xfrm flipV="1">
            <a:off x="9918171" y="3215746"/>
            <a:ext cx="261937" cy="50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BEA277-738F-7347-1BB0-63AB35C27843}"/>
              </a:ext>
            </a:extLst>
          </p:cNvPr>
          <p:cNvCxnSpPr>
            <a:cxnSpLocks/>
          </p:cNvCxnSpPr>
          <p:nvPr/>
        </p:nvCxnSpPr>
        <p:spPr>
          <a:xfrm flipV="1">
            <a:off x="9955213" y="4050241"/>
            <a:ext cx="313796" cy="4026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E403CA-4E47-2382-826A-B6EC8905F394}"/>
              </a:ext>
            </a:extLst>
          </p:cNvPr>
          <p:cNvGrpSpPr>
            <a:grpSpLocks/>
          </p:cNvGrpSpPr>
          <p:nvPr/>
        </p:nvGrpSpPr>
        <p:grpSpPr bwMode="auto">
          <a:xfrm>
            <a:off x="7962900" y="2330450"/>
            <a:ext cx="1881188" cy="1979613"/>
            <a:chOff x="5867400" y="2520950"/>
            <a:chExt cx="1879812" cy="213932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D112BEF-0990-7AAB-B90B-A56D4BDA20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7400" y="2520950"/>
              <a:ext cx="1879812" cy="2139326"/>
              <a:chOff x="5867400" y="2520950"/>
              <a:chExt cx="1879812" cy="2139326"/>
            </a:xfrm>
          </p:grpSpPr>
          <p:sp>
            <p:nvSpPr>
              <p:cNvPr id="37" name="Rounded Rectangle 190">
                <a:extLst>
                  <a:ext uri="{FF2B5EF4-FFF2-40B4-BE49-F238E27FC236}">
                    <a16:creationId xmlns:a16="http://schemas.microsoft.com/office/drawing/2014/main" id="{A9B99DFA-3A0C-7201-8CEA-22B8B97B4755}"/>
                  </a:ext>
                </a:extLst>
              </p:cNvPr>
              <p:cNvSpPr/>
              <p:nvPr/>
            </p:nvSpPr>
            <p:spPr>
              <a:xfrm>
                <a:off x="5867400" y="2520950"/>
                <a:ext cx="1879812" cy="2139326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  <a:alpha val="1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800">
                  <a:solidFill>
                    <a:prstClr val="white"/>
                  </a:solidFill>
                  <a:latin typeface="Verdana"/>
                  <a:ea typeface="Verdana"/>
                </a:endParaRPr>
              </a:p>
            </p:txBody>
          </p:sp>
          <p:sp>
            <p:nvSpPr>
              <p:cNvPr id="38" name="Rounded Rectangle 191">
                <a:extLst>
                  <a:ext uri="{FF2B5EF4-FFF2-40B4-BE49-F238E27FC236}">
                    <a16:creationId xmlns:a16="http://schemas.microsoft.com/office/drawing/2014/main" id="{0D4494F7-9675-D1A7-7259-826A4C2A060F}"/>
                  </a:ext>
                </a:extLst>
              </p:cNvPr>
              <p:cNvSpPr/>
              <p:nvPr/>
            </p:nvSpPr>
            <p:spPr>
              <a:xfrm>
                <a:off x="6827135" y="3464518"/>
                <a:ext cx="847105" cy="509527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Better governance</a:t>
                </a:r>
              </a:p>
            </p:txBody>
          </p:sp>
          <p:sp>
            <p:nvSpPr>
              <p:cNvPr id="39" name="Rounded Rectangle 192">
                <a:extLst>
                  <a:ext uri="{FF2B5EF4-FFF2-40B4-BE49-F238E27FC236}">
                    <a16:creationId xmlns:a16="http://schemas.microsoft.com/office/drawing/2014/main" id="{096CF833-B226-25B5-E908-A8606385E282}"/>
                  </a:ext>
                </a:extLst>
              </p:cNvPr>
              <p:cNvSpPr/>
              <p:nvPr/>
            </p:nvSpPr>
            <p:spPr>
              <a:xfrm>
                <a:off x="6790649" y="2831470"/>
                <a:ext cx="869314" cy="51810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More effective</a:t>
                </a:r>
              </a:p>
            </p:txBody>
          </p:sp>
          <p:sp>
            <p:nvSpPr>
              <p:cNvPr id="40" name="Rounded Rectangle 193">
                <a:extLst>
                  <a:ext uri="{FF2B5EF4-FFF2-40B4-BE49-F238E27FC236}">
                    <a16:creationId xmlns:a16="http://schemas.microsoft.com/office/drawing/2014/main" id="{893C42C7-AACE-2591-C86D-AE092259410F}"/>
                  </a:ext>
                </a:extLst>
              </p:cNvPr>
              <p:cNvSpPr/>
              <p:nvPr/>
            </p:nvSpPr>
            <p:spPr>
              <a:xfrm>
                <a:off x="5951476" y="2831470"/>
                <a:ext cx="766201" cy="51810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More efficient</a:t>
                </a:r>
              </a:p>
            </p:txBody>
          </p:sp>
          <p:sp>
            <p:nvSpPr>
              <p:cNvPr id="41" name="Rounded Rectangle 106">
                <a:extLst>
                  <a:ext uri="{FF2B5EF4-FFF2-40B4-BE49-F238E27FC236}">
                    <a16:creationId xmlns:a16="http://schemas.microsoft.com/office/drawing/2014/main" id="{6836A1B6-F752-AC3D-550F-999197118D62}"/>
                  </a:ext>
                </a:extLst>
              </p:cNvPr>
              <p:cNvSpPr/>
              <p:nvPr/>
            </p:nvSpPr>
            <p:spPr>
              <a:xfrm>
                <a:off x="6432137" y="4056393"/>
                <a:ext cx="728130" cy="509526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>
                    <a:solidFill>
                      <a:prstClr val="black"/>
                    </a:solidFill>
                    <a:latin typeface="Verdana"/>
                    <a:ea typeface="Verdana"/>
                  </a:rPr>
                  <a:t>Better risk </a:t>
                </a:r>
                <a:r>
                  <a:rPr lang="en-GB" sz="800" err="1">
                    <a:solidFill>
                      <a:prstClr val="black"/>
                    </a:solidFill>
                    <a:latin typeface="Verdana"/>
                    <a:ea typeface="Verdana"/>
                  </a:rPr>
                  <a:t>mgmt</a:t>
                </a:r>
                <a:endParaRPr lang="en-GB" sz="800">
                  <a:solidFill>
                    <a:prstClr val="black"/>
                  </a:solidFill>
                  <a:latin typeface="Verdana"/>
                  <a:ea typeface="Verdana"/>
                </a:endParaRP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3189557-3844-2205-F890-CAA37A2E5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83" y="2576712"/>
              <a:ext cx="1198490" cy="232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b="1">
                  <a:solidFill>
                    <a:srgbClr val="000000"/>
                  </a:solidFill>
                  <a:latin typeface="Verdana"/>
                  <a:ea typeface="Verdana"/>
                </a:rPr>
                <a:t>Better operations</a:t>
              </a:r>
              <a:endParaRPr lang="en-GB" altLang="en-US" sz="800">
                <a:solidFill>
                  <a:srgbClr val="000000"/>
                </a:solidFill>
                <a:latin typeface="Verdana"/>
                <a:ea typeface="Verdana"/>
              </a:endParaRPr>
            </a:p>
          </p:txBody>
        </p:sp>
      </p:grpSp>
      <p:sp>
        <p:nvSpPr>
          <p:cNvPr id="20" name="Rounded Rectangle 194">
            <a:extLst>
              <a:ext uri="{FF2B5EF4-FFF2-40B4-BE49-F238E27FC236}">
                <a16:creationId xmlns:a16="http://schemas.microsoft.com/office/drawing/2014/main" id="{E01794D8-7D0F-9514-99F5-3557D980906C}"/>
              </a:ext>
            </a:extLst>
          </p:cNvPr>
          <p:cNvSpPr/>
          <p:nvPr/>
        </p:nvSpPr>
        <p:spPr>
          <a:xfrm>
            <a:off x="8111596" y="3201458"/>
            <a:ext cx="715962" cy="469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Better targeted</a:t>
            </a:r>
          </a:p>
        </p:txBody>
      </p:sp>
      <p:sp>
        <p:nvSpPr>
          <p:cNvPr id="21" name="Rounded Rectangle 127">
            <a:extLst>
              <a:ext uri="{FF2B5EF4-FFF2-40B4-BE49-F238E27FC236}">
                <a16:creationId xmlns:a16="http://schemas.microsoft.com/office/drawing/2014/main" id="{65A80197-5571-8213-F5D5-32247B0F9D0B}"/>
              </a:ext>
            </a:extLst>
          </p:cNvPr>
          <p:cNvSpPr/>
          <p:nvPr/>
        </p:nvSpPr>
        <p:spPr>
          <a:xfrm>
            <a:off x="4783667" y="1972733"/>
            <a:ext cx="1449388" cy="1185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Models for: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Scenario analysis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Operational improvement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Policy analysis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Prioritisation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Insight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</p:txBody>
      </p:sp>
      <p:sp>
        <p:nvSpPr>
          <p:cNvPr id="22" name="Rounded Rectangle 128">
            <a:extLst>
              <a:ext uri="{FF2B5EF4-FFF2-40B4-BE49-F238E27FC236}">
                <a16:creationId xmlns:a16="http://schemas.microsoft.com/office/drawing/2014/main" id="{50FF021E-7E59-80DB-C693-5D0295841FDD}"/>
              </a:ext>
            </a:extLst>
          </p:cNvPr>
          <p:cNvSpPr/>
          <p:nvPr/>
        </p:nvSpPr>
        <p:spPr>
          <a:xfrm>
            <a:off x="3058584" y="1971675"/>
            <a:ext cx="1449388" cy="15478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Data/analysis: past, present or forecast: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The environment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Service operations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Service outcomes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Stakeholders </a:t>
            </a:r>
            <a:r>
              <a:rPr lang="en-GB" sz="800" err="1">
                <a:solidFill>
                  <a:prstClr val="black"/>
                </a:solidFill>
                <a:latin typeface="Verdana"/>
                <a:ea typeface="Verdana"/>
              </a:rPr>
              <a:t>inc</a:t>
            </a: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 beneficiaries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Risk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Finance</a:t>
            </a:r>
          </a:p>
        </p:txBody>
      </p:sp>
      <p:sp>
        <p:nvSpPr>
          <p:cNvPr id="23" name="Rounded Rectangle 132">
            <a:extLst>
              <a:ext uri="{FF2B5EF4-FFF2-40B4-BE49-F238E27FC236}">
                <a16:creationId xmlns:a16="http://schemas.microsoft.com/office/drawing/2014/main" id="{5BEC41E4-97AA-C674-7E09-7F1892721D2B}"/>
              </a:ext>
            </a:extLst>
          </p:cNvPr>
          <p:cNvSpPr/>
          <p:nvPr/>
        </p:nvSpPr>
        <p:spPr>
          <a:xfrm>
            <a:off x="6536267" y="1026055"/>
            <a:ext cx="1252538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Clarity about issues  + possible next steps</a:t>
            </a:r>
          </a:p>
        </p:txBody>
      </p:sp>
      <p:sp>
        <p:nvSpPr>
          <p:cNvPr id="24" name="Rounded Rectangle 133">
            <a:extLst>
              <a:ext uri="{FF2B5EF4-FFF2-40B4-BE49-F238E27FC236}">
                <a16:creationId xmlns:a16="http://schemas.microsoft.com/office/drawing/2014/main" id="{5341C195-EB6D-2DD4-7F9B-71293038FADB}"/>
              </a:ext>
            </a:extLst>
          </p:cNvPr>
          <p:cNvSpPr/>
          <p:nvPr/>
        </p:nvSpPr>
        <p:spPr>
          <a:xfrm>
            <a:off x="1735138" y="2777596"/>
            <a:ext cx="1039812" cy="6778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Model design, build and use</a:t>
            </a:r>
          </a:p>
        </p:txBody>
      </p:sp>
      <p:sp>
        <p:nvSpPr>
          <p:cNvPr id="25" name="Rounded Rectangle 134">
            <a:extLst>
              <a:ext uri="{FF2B5EF4-FFF2-40B4-BE49-F238E27FC236}">
                <a16:creationId xmlns:a16="http://schemas.microsoft.com/office/drawing/2014/main" id="{D2B10B3A-CE12-6CFA-5AE9-E35A4B4FA2B2}"/>
              </a:ext>
            </a:extLst>
          </p:cNvPr>
          <p:cNvSpPr/>
          <p:nvPr/>
        </p:nvSpPr>
        <p:spPr>
          <a:xfrm>
            <a:off x="1735138" y="3591983"/>
            <a:ext cx="1039812" cy="6778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Workshop design and facilitation</a:t>
            </a:r>
          </a:p>
        </p:txBody>
      </p:sp>
      <p:sp>
        <p:nvSpPr>
          <p:cNvPr id="26" name="Rounded Rectangle 136">
            <a:extLst>
              <a:ext uri="{FF2B5EF4-FFF2-40B4-BE49-F238E27FC236}">
                <a16:creationId xmlns:a16="http://schemas.microsoft.com/office/drawing/2014/main" id="{2AD12B02-988C-CB8A-60EF-17B3A5741E49}"/>
              </a:ext>
            </a:extLst>
          </p:cNvPr>
          <p:cNvSpPr/>
          <p:nvPr/>
        </p:nvSpPr>
        <p:spPr>
          <a:xfrm>
            <a:off x="3058584" y="3770841"/>
            <a:ext cx="1449388" cy="954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Workshops for: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Knowledge share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Exploring issues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Identifying options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Decision-making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B98AC951-DA52-2374-13E6-8E71041CBE45}"/>
              </a:ext>
            </a:extLst>
          </p:cNvPr>
          <p:cNvSpPr/>
          <p:nvPr/>
        </p:nvSpPr>
        <p:spPr>
          <a:xfrm>
            <a:off x="4779434" y="3432704"/>
            <a:ext cx="1450975" cy="128428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Systems, processes: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Data collection, monitoring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Management info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Operations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Strategic planning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Evaluation f/</a:t>
            </a:r>
            <a:r>
              <a:rPr lang="en-GB" sz="800" err="1">
                <a:solidFill>
                  <a:prstClr val="black"/>
                </a:solidFill>
                <a:latin typeface="Verdana"/>
                <a:ea typeface="Verdana"/>
              </a:rPr>
              <a:t>wk</a:t>
            </a: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….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>
              <a:solidFill>
                <a:prstClr val="black"/>
              </a:solidFill>
              <a:latin typeface="Verdana"/>
              <a:ea typeface="Verdana"/>
            </a:endParaRPr>
          </a:p>
        </p:txBody>
      </p:sp>
      <p:sp>
        <p:nvSpPr>
          <p:cNvPr id="28" name="Rounded Rectangle 149">
            <a:extLst>
              <a:ext uri="{FF2B5EF4-FFF2-40B4-BE49-F238E27FC236}">
                <a16:creationId xmlns:a16="http://schemas.microsoft.com/office/drawing/2014/main" id="{77E478F2-C58A-CBBF-15C4-DB3E474BA149}"/>
              </a:ext>
            </a:extLst>
          </p:cNvPr>
          <p:cNvSpPr/>
          <p:nvPr/>
        </p:nvSpPr>
        <p:spPr>
          <a:xfrm>
            <a:off x="6536267" y="2948517"/>
            <a:ext cx="1252538" cy="722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Robust understanding of factors relevant to decision-making</a:t>
            </a:r>
          </a:p>
        </p:txBody>
      </p:sp>
      <p:sp>
        <p:nvSpPr>
          <p:cNvPr id="29" name="Rounded Rectangle 151">
            <a:extLst>
              <a:ext uri="{FF2B5EF4-FFF2-40B4-BE49-F238E27FC236}">
                <a16:creationId xmlns:a16="http://schemas.microsoft.com/office/drawing/2014/main" id="{B0757540-8A23-9FAE-975E-2AB8748F9B7B}"/>
              </a:ext>
            </a:extLst>
          </p:cNvPr>
          <p:cNvSpPr/>
          <p:nvPr/>
        </p:nvSpPr>
        <p:spPr>
          <a:xfrm>
            <a:off x="6536267" y="3908955"/>
            <a:ext cx="1252538" cy="7223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Capability for designing efficient and effective operations</a:t>
            </a:r>
          </a:p>
        </p:txBody>
      </p:sp>
      <p:sp>
        <p:nvSpPr>
          <p:cNvPr id="30" name="Rounded Rectangle 152">
            <a:extLst>
              <a:ext uri="{FF2B5EF4-FFF2-40B4-BE49-F238E27FC236}">
                <a16:creationId xmlns:a16="http://schemas.microsoft.com/office/drawing/2014/main" id="{8A68F8FC-0AF8-8667-E6F8-2D9577FEB5FF}"/>
              </a:ext>
            </a:extLst>
          </p:cNvPr>
          <p:cNvSpPr/>
          <p:nvPr/>
        </p:nvSpPr>
        <p:spPr>
          <a:xfrm>
            <a:off x="6536267" y="4869392"/>
            <a:ext cx="1252538" cy="723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Improved systems and processes</a:t>
            </a:r>
          </a:p>
        </p:txBody>
      </p:sp>
      <p:sp>
        <p:nvSpPr>
          <p:cNvPr id="31" name="Rounded Rectangle 153">
            <a:extLst>
              <a:ext uri="{FF2B5EF4-FFF2-40B4-BE49-F238E27FC236}">
                <a16:creationId xmlns:a16="http://schemas.microsoft.com/office/drawing/2014/main" id="{EED5BCA1-FF44-9054-42D8-DD66FAD5DECE}"/>
              </a:ext>
            </a:extLst>
          </p:cNvPr>
          <p:cNvSpPr/>
          <p:nvPr/>
        </p:nvSpPr>
        <p:spPr>
          <a:xfrm>
            <a:off x="6512455" y="1988080"/>
            <a:ext cx="1252537" cy="7223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prstClr val="black"/>
                </a:solidFill>
                <a:latin typeface="Verdana"/>
                <a:ea typeface="Verdana"/>
              </a:rPr>
              <a:t>Group involvement in information provision and decision-making</a:t>
            </a:r>
          </a:p>
        </p:txBody>
      </p:sp>
      <p:sp>
        <p:nvSpPr>
          <p:cNvPr id="32" name="Rounded Rectangle 59">
            <a:extLst>
              <a:ext uri="{FF2B5EF4-FFF2-40B4-BE49-F238E27FC236}">
                <a16:creationId xmlns:a16="http://schemas.microsoft.com/office/drawing/2014/main" id="{E550BD99-A524-1D31-CEFE-BF58842104E4}"/>
              </a:ext>
            </a:extLst>
          </p:cNvPr>
          <p:cNvSpPr/>
          <p:nvPr/>
        </p:nvSpPr>
        <p:spPr>
          <a:xfrm>
            <a:off x="655638" y="1128183"/>
            <a:ext cx="914400" cy="5000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ORS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activities</a:t>
            </a:r>
          </a:p>
        </p:txBody>
      </p:sp>
      <p:sp>
        <p:nvSpPr>
          <p:cNvPr id="33" name="Rounded Rectangle 60">
            <a:extLst>
              <a:ext uri="{FF2B5EF4-FFF2-40B4-BE49-F238E27FC236}">
                <a16:creationId xmlns:a16="http://schemas.microsoft.com/office/drawing/2014/main" id="{6A4C709B-4326-971F-5EBD-0CD146672C58}"/>
              </a:ext>
            </a:extLst>
          </p:cNvPr>
          <p:cNvSpPr/>
          <p:nvPr/>
        </p:nvSpPr>
        <p:spPr>
          <a:xfrm>
            <a:off x="1732492" y="1128713"/>
            <a:ext cx="1038754" cy="4995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Volunteer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prstClr val="black"/>
                </a:solidFill>
                <a:latin typeface="Verdana"/>
                <a:ea typeface="Verdana"/>
              </a:rPr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2311660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0616" y="2310422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/>
              <a:ea typeface="Verdana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247BC18E-07AC-E0F8-A3C6-555CC89A85F1}"/>
              </a:ext>
            </a:extLst>
          </p:cNvPr>
          <p:cNvSpPr/>
          <p:nvPr/>
        </p:nvSpPr>
        <p:spPr>
          <a:xfrm>
            <a:off x="8181447" y="2106614"/>
            <a:ext cx="2065337" cy="3466570"/>
          </a:xfrm>
          <a:prstGeom prst="roundRect">
            <a:avLst/>
          </a:prstGeom>
          <a:solidFill>
            <a:srgbClr val="F09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Charities are  more efficient and effective in meeting their objects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2FB5C3-5EC9-05AF-BECF-DADF10EA4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1" y="5469427"/>
            <a:ext cx="41687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51">
            <a:extLst>
              <a:ext uri="{FF2B5EF4-FFF2-40B4-BE49-F238E27FC236}">
                <a16:creationId xmlns:a16="http://schemas.microsoft.com/office/drawing/2014/main" id="{86C7D121-E198-3602-8F26-A22C9951566A}"/>
              </a:ext>
            </a:extLst>
          </p:cNvPr>
          <p:cNvSpPr/>
          <p:nvPr/>
        </p:nvSpPr>
        <p:spPr>
          <a:xfrm>
            <a:off x="5546278" y="2102908"/>
            <a:ext cx="1897062" cy="10646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Charities have better strategy</a:t>
            </a:r>
          </a:p>
        </p:txBody>
      </p:sp>
      <p:sp>
        <p:nvSpPr>
          <p:cNvPr id="9" name="Rounded Rectangle 61">
            <a:extLst>
              <a:ext uri="{FF2B5EF4-FFF2-40B4-BE49-F238E27FC236}">
                <a16:creationId xmlns:a16="http://schemas.microsoft.com/office/drawing/2014/main" id="{C2855990-80BE-3E92-336E-0159076C11B2}"/>
              </a:ext>
            </a:extLst>
          </p:cNvPr>
          <p:cNvSpPr/>
          <p:nvPr/>
        </p:nvSpPr>
        <p:spPr>
          <a:xfrm>
            <a:off x="5541719" y="3313521"/>
            <a:ext cx="1897062" cy="1064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Charities have better operations</a:t>
            </a:r>
          </a:p>
        </p:txBody>
      </p:sp>
      <p:sp>
        <p:nvSpPr>
          <p:cNvPr id="10" name="Rounded Rectangle 62">
            <a:extLst>
              <a:ext uri="{FF2B5EF4-FFF2-40B4-BE49-F238E27FC236}">
                <a16:creationId xmlns:a16="http://schemas.microsoft.com/office/drawing/2014/main" id="{BEB5CF38-7D5B-16F2-82EE-3F1A56DE60D8}"/>
              </a:ext>
            </a:extLst>
          </p:cNvPr>
          <p:cNvSpPr/>
          <p:nvPr/>
        </p:nvSpPr>
        <p:spPr>
          <a:xfrm>
            <a:off x="5541719" y="4516478"/>
            <a:ext cx="1897062" cy="10646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Charities have better funding</a:t>
            </a:r>
          </a:p>
        </p:txBody>
      </p:sp>
      <p:sp>
        <p:nvSpPr>
          <p:cNvPr id="11" name="Rounded Rectangle 63">
            <a:extLst>
              <a:ext uri="{FF2B5EF4-FFF2-40B4-BE49-F238E27FC236}">
                <a16:creationId xmlns:a16="http://schemas.microsoft.com/office/drawing/2014/main" id="{E7403547-D3F1-4450-DD0A-E83DB5CB13FE}"/>
              </a:ext>
            </a:extLst>
          </p:cNvPr>
          <p:cNvSpPr/>
          <p:nvPr/>
        </p:nvSpPr>
        <p:spPr>
          <a:xfrm>
            <a:off x="1806575" y="2105026"/>
            <a:ext cx="2990850" cy="34718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Data analysed, presented</a:t>
            </a:r>
          </a:p>
          <a:p>
            <a:pPr algn="ctr">
              <a:defRPr/>
            </a:pPr>
            <a:endParaRPr lang="en-GB">
              <a:solidFill>
                <a:prstClr val="black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Models built and applied</a:t>
            </a:r>
          </a:p>
          <a:p>
            <a:pPr algn="ctr">
              <a:defRPr/>
            </a:pPr>
            <a:endParaRPr lang="en-GB">
              <a:solidFill>
                <a:prstClr val="black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Workshops held</a:t>
            </a:r>
          </a:p>
          <a:p>
            <a:pPr algn="ctr">
              <a:defRPr/>
            </a:pPr>
            <a:endParaRPr lang="en-GB">
              <a:solidFill>
                <a:prstClr val="black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Systems/processes built and implemented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6B378C-9FBB-A17B-D832-0FA74A07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1899"/>
            <a:ext cx="10515600" cy="1325563"/>
          </a:xfrm>
        </p:spPr>
        <p:txBody>
          <a:bodyPr/>
          <a:lstStyle/>
          <a:p>
            <a:r>
              <a:rPr lang="en-GB" sz="2500">
                <a:latin typeface="Verdana"/>
                <a:ea typeface="Verdana"/>
              </a:rPr>
              <a:t>Beneficiary </a:t>
            </a:r>
            <a:r>
              <a:rPr lang="en-GB" sz="2500" err="1">
                <a:latin typeface="Verdana"/>
                <a:ea typeface="Verdana"/>
              </a:rPr>
              <a:t>perspective:output-outcome-change</a:t>
            </a:r>
          </a:p>
        </p:txBody>
      </p:sp>
    </p:spTree>
    <p:extLst>
      <p:ext uri="{BB962C8B-B14F-4D97-AF65-F5344CB8AC3E}">
        <p14:creationId xmlns:p14="http://schemas.microsoft.com/office/powerpoint/2010/main" val="1229318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Verdana"/>
                <a:ea typeface="Verdana"/>
              </a:rPr>
              <a:t>OR Society perspective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B52B7A29-CDBD-3577-C155-949AFE4CD32D}"/>
              </a:ext>
            </a:extLst>
          </p:cNvPr>
          <p:cNvSpPr/>
          <p:nvPr/>
        </p:nvSpPr>
        <p:spPr>
          <a:xfrm>
            <a:off x="8297864" y="2049991"/>
            <a:ext cx="2065337" cy="1521610"/>
          </a:xfrm>
          <a:prstGeom prst="roundRect">
            <a:avLst/>
          </a:prstGeom>
          <a:solidFill>
            <a:srgbClr val="F09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The OR Society is more effective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E7468-4730-DE1C-9354-3AE1B99F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" y="5608639"/>
            <a:ext cx="416877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51">
            <a:extLst>
              <a:ext uri="{FF2B5EF4-FFF2-40B4-BE49-F238E27FC236}">
                <a16:creationId xmlns:a16="http://schemas.microsoft.com/office/drawing/2014/main" id="{15F85551-ECF7-84F4-AC19-76BDCF551F76}"/>
              </a:ext>
            </a:extLst>
          </p:cNvPr>
          <p:cNvSpPr/>
          <p:nvPr/>
        </p:nvSpPr>
        <p:spPr>
          <a:xfrm>
            <a:off x="5683779" y="2046288"/>
            <a:ext cx="1897062" cy="10736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Analysts engage with OR Society</a:t>
            </a:r>
          </a:p>
        </p:txBody>
      </p:sp>
      <p:sp>
        <p:nvSpPr>
          <p:cNvPr id="8" name="Rounded Rectangle 61">
            <a:extLst>
              <a:ext uri="{FF2B5EF4-FFF2-40B4-BE49-F238E27FC236}">
                <a16:creationId xmlns:a16="http://schemas.microsoft.com/office/drawing/2014/main" id="{ED4A60C1-4470-EF75-7A25-2406C25FCC8C}"/>
              </a:ext>
            </a:extLst>
          </p:cNvPr>
          <p:cNvSpPr/>
          <p:nvPr/>
        </p:nvSpPr>
        <p:spPr>
          <a:xfrm>
            <a:off x="5673726" y="3288771"/>
            <a:ext cx="1897063" cy="99959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Analysts learn and teach</a:t>
            </a:r>
          </a:p>
        </p:txBody>
      </p:sp>
      <p:sp>
        <p:nvSpPr>
          <p:cNvPr id="9" name="Rounded Rectangle 62">
            <a:extLst>
              <a:ext uri="{FF2B5EF4-FFF2-40B4-BE49-F238E27FC236}">
                <a16:creationId xmlns:a16="http://schemas.microsoft.com/office/drawing/2014/main" id="{674B34A7-446B-37AC-E38C-8EACC8157DFB}"/>
              </a:ext>
            </a:extLst>
          </p:cNvPr>
          <p:cNvSpPr/>
          <p:nvPr/>
        </p:nvSpPr>
        <p:spPr>
          <a:xfrm>
            <a:off x="5678488" y="4440766"/>
            <a:ext cx="1897062" cy="10858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3rd sector aware of OR and its power</a:t>
            </a:r>
          </a:p>
        </p:txBody>
      </p:sp>
      <p:sp>
        <p:nvSpPr>
          <p:cNvPr id="10" name="Rounded Rectangle 63">
            <a:extLst>
              <a:ext uri="{FF2B5EF4-FFF2-40B4-BE49-F238E27FC236}">
                <a16:creationId xmlns:a16="http://schemas.microsoft.com/office/drawing/2014/main" id="{8EE07E3D-7841-52A2-8DD9-54D8EBED8FDA}"/>
              </a:ext>
            </a:extLst>
          </p:cNvPr>
          <p:cNvSpPr/>
          <p:nvPr/>
        </p:nvSpPr>
        <p:spPr>
          <a:xfrm>
            <a:off x="1827742" y="2052109"/>
            <a:ext cx="2990850" cy="3475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Analysts register as volunteers</a:t>
            </a:r>
          </a:p>
          <a:p>
            <a:pPr algn="ctr">
              <a:defRPr/>
            </a:pPr>
            <a:endParaRPr lang="en-GB">
              <a:solidFill>
                <a:prstClr val="black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Analysts complete useful projects</a:t>
            </a:r>
          </a:p>
          <a:p>
            <a:pPr algn="ctr">
              <a:defRPr/>
            </a:pPr>
            <a:endParaRPr lang="en-GB">
              <a:solidFill>
                <a:prstClr val="black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OR publicity and marketing material is shared</a:t>
            </a:r>
          </a:p>
          <a:p>
            <a:pPr algn="ctr">
              <a:defRPr/>
            </a:pPr>
            <a:endParaRPr lang="en-GB">
              <a:solidFill>
                <a:prstClr val="black"/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Analysts experience is shared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96420391-220B-A26E-8D00-8C2964E68855}"/>
              </a:ext>
            </a:extLst>
          </p:cNvPr>
          <p:cNvSpPr/>
          <p:nvPr/>
        </p:nvSpPr>
        <p:spPr>
          <a:xfrm>
            <a:off x="8297864" y="3957108"/>
            <a:ext cx="2065337" cy="1515534"/>
          </a:xfrm>
          <a:prstGeom prst="roundRect">
            <a:avLst/>
          </a:prstGeom>
          <a:solidFill>
            <a:srgbClr val="F094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O.R. is more visible and </a:t>
            </a:r>
            <a:r>
              <a:rPr lang="en-GB" err="1">
                <a:solidFill>
                  <a:prstClr val="black"/>
                </a:solidFill>
                <a:latin typeface="Verdana"/>
                <a:ea typeface="Verdana"/>
              </a:rPr>
              <a:t>influental</a:t>
            </a:r>
            <a:endParaRPr lang="en-GB">
              <a:solidFill>
                <a:prstClr val="black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4702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And for volunteers…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F0FE63-5A87-CC09-A172-8A32701A3CB6}"/>
              </a:ext>
            </a:extLst>
          </p:cNvPr>
          <p:cNvGrpSpPr>
            <a:grpSpLocks/>
          </p:cNvGrpSpPr>
          <p:nvPr/>
        </p:nvGrpSpPr>
        <p:grpSpPr bwMode="auto">
          <a:xfrm>
            <a:off x="9174695" y="2417232"/>
            <a:ext cx="1586970" cy="2681814"/>
            <a:chOff x="9174902" y="2417187"/>
            <a:chExt cx="1585710" cy="2681562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9E97CAF8-E0EA-A83A-5958-D761DFA4BE52}"/>
                </a:ext>
              </a:extLst>
            </p:cNvPr>
            <p:cNvSpPr/>
            <p:nvPr/>
          </p:nvSpPr>
          <p:spPr>
            <a:xfrm>
              <a:off x="9174902" y="2417187"/>
              <a:ext cx="1585710" cy="1197920"/>
            </a:xfrm>
            <a:prstGeom prst="roundRect">
              <a:avLst/>
            </a:prstGeom>
            <a:solidFill>
              <a:srgbClr val="F094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>
                  <a:solidFill>
                    <a:prstClr val="black"/>
                  </a:solidFill>
                  <a:latin typeface="Verdana"/>
                  <a:ea typeface="Verdana"/>
                </a:rPr>
                <a:t>The world is better</a:t>
              </a:r>
            </a:p>
          </p:txBody>
        </p:sp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556970B7-365D-A21E-080D-723FFED41C37}"/>
                </a:ext>
              </a:extLst>
            </p:cNvPr>
            <p:cNvSpPr/>
            <p:nvPr/>
          </p:nvSpPr>
          <p:spPr>
            <a:xfrm>
              <a:off x="9174902" y="3890247"/>
              <a:ext cx="1585710" cy="1208502"/>
            </a:xfrm>
            <a:prstGeom prst="roundRect">
              <a:avLst/>
            </a:prstGeom>
            <a:solidFill>
              <a:srgbClr val="F094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>
                  <a:solidFill>
                    <a:prstClr val="black"/>
                  </a:solidFill>
                  <a:latin typeface="Verdana"/>
                  <a:ea typeface="Verdana"/>
                </a:rPr>
                <a:t>I am better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BA2780C-BC40-4FB7-0080-8B9D3097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3" y="5768975"/>
            <a:ext cx="361315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980E689-20CB-D7E8-C4BD-A2CE0879FA1A}"/>
              </a:ext>
            </a:extLst>
          </p:cNvPr>
          <p:cNvSpPr/>
          <p:nvPr/>
        </p:nvSpPr>
        <p:spPr>
          <a:xfrm>
            <a:off x="838201" y="3060701"/>
            <a:ext cx="1780116" cy="13811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Undertake</a:t>
            </a: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Pro Bono OR</a:t>
            </a: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Project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20EC00D-EE14-218F-1AF8-6AA8C4BF64FC}"/>
              </a:ext>
            </a:extLst>
          </p:cNvPr>
          <p:cNvSpPr/>
          <p:nvPr/>
        </p:nvSpPr>
        <p:spPr>
          <a:xfrm>
            <a:off x="2986617" y="2727855"/>
            <a:ext cx="1606550" cy="9710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Completed project</a:t>
            </a: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640F5F62-0586-50D3-6959-C63D2AC82C87}"/>
              </a:ext>
            </a:extLst>
          </p:cNvPr>
          <p:cNvSpPr/>
          <p:nvPr/>
        </p:nvSpPr>
        <p:spPr>
          <a:xfrm>
            <a:off x="4931305" y="1928284"/>
            <a:ext cx="1901295" cy="9482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Charity more successful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ADD53B05-3F1F-E8C5-70F9-5C5173BBCC89}"/>
              </a:ext>
            </a:extLst>
          </p:cNvPr>
          <p:cNvSpPr/>
          <p:nvPr/>
        </p:nvSpPr>
        <p:spPr>
          <a:xfrm>
            <a:off x="2987146" y="3805768"/>
            <a:ext cx="1606550" cy="9726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Satisfied client</a:t>
            </a:r>
          </a:p>
        </p:txBody>
      </p:sp>
      <p:sp>
        <p:nvSpPr>
          <p:cNvPr id="10" name="Rounded Rectangle 23">
            <a:extLst>
              <a:ext uri="{FF2B5EF4-FFF2-40B4-BE49-F238E27FC236}">
                <a16:creationId xmlns:a16="http://schemas.microsoft.com/office/drawing/2014/main" id="{E10FDBB2-CCAA-140E-B4EC-0CBEB0C1E874}"/>
              </a:ext>
            </a:extLst>
          </p:cNvPr>
          <p:cNvSpPr/>
          <p:nvPr/>
        </p:nvSpPr>
        <p:spPr>
          <a:xfrm>
            <a:off x="4932893" y="2986617"/>
            <a:ext cx="1901296" cy="94826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More awareness of OR</a:t>
            </a:r>
          </a:p>
        </p:txBody>
      </p: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F4A306EA-8740-D595-FF7B-4F3B2D9B703B}"/>
              </a:ext>
            </a:extLst>
          </p:cNvPr>
          <p:cNvSpPr/>
          <p:nvPr/>
        </p:nvSpPr>
        <p:spPr>
          <a:xfrm>
            <a:off x="4932893" y="4049183"/>
            <a:ext cx="1903413" cy="9588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Personal:</a:t>
            </a: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Experience + knowledge</a:t>
            </a:r>
          </a:p>
        </p:txBody>
      </p:sp>
      <p:sp>
        <p:nvSpPr>
          <p:cNvPr id="12" name="Rounded Rectangle 25">
            <a:extLst>
              <a:ext uri="{FF2B5EF4-FFF2-40B4-BE49-F238E27FC236}">
                <a16:creationId xmlns:a16="http://schemas.microsoft.com/office/drawing/2014/main" id="{BBE4B8D6-19DF-B810-545B-6294B44F2DD5}"/>
              </a:ext>
            </a:extLst>
          </p:cNvPr>
          <p:cNvSpPr/>
          <p:nvPr/>
        </p:nvSpPr>
        <p:spPr>
          <a:xfrm>
            <a:off x="4928660" y="5100638"/>
            <a:ext cx="1911879" cy="9678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Personal:</a:t>
            </a:r>
          </a:p>
          <a:p>
            <a:pPr algn="ctr">
              <a:defRPr/>
            </a:pPr>
            <a:r>
              <a:rPr lang="en-GB">
                <a:solidFill>
                  <a:prstClr val="black"/>
                </a:solidFill>
                <a:latin typeface="Verdana"/>
                <a:ea typeface="Verdana"/>
              </a:rPr>
              <a:t>satisfaction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ABEA24-EE66-4677-269B-746404F6C85B}"/>
              </a:ext>
            </a:extLst>
          </p:cNvPr>
          <p:cNvSpPr/>
          <p:nvPr/>
        </p:nvSpPr>
        <p:spPr>
          <a:xfrm>
            <a:off x="7197197" y="1930400"/>
            <a:ext cx="1655762" cy="4135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  <a:latin typeface="Verdana"/>
                <a:ea typeface="Verdana"/>
              </a:rPr>
              <a:t>Values</a:t>
            </a:r>
          </a:p>
          <a:p>
            <a:pPr algn="ctr"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  <a:latin typeface="Verdana"/>
              <a:ea typeface="Verdana"/>
            </a:endParaRPr>
          </a:p>
          <a:p>
            <a:pPr algn="ctr">
              <a:defRPr/>
            </a:pPr>
            <a:endParaRPr lang="en-GB">
              <a:solidFill>
                <a:prstClr val="black">
                  <a:lumMod val="95000"/>
                  <a:lumOff val="5000"/>
                </a:prstClr>
              </a:solidFill>
              <a:latin typeface="Verdana"/>
              <a:ea typeface="Verdana"/>
            </a:endParaRPr>
          </a:p>
          <a:p>
            <a:pPr algn="ctr">
              <a:defRPr/>
            </a:pPr>
            <a:r>
              <a:rPr lang="en-GB">
                <a:solidFill>
                  <a:prstClr val="black">
                    <a:lumMod val="95000"/>
                    <a:lumOff val="5000"/>
                  </a:prstClr>
                </a:solidFill>
                <a:latin typeface="Verdana"/>
                <a:ea typeface="Verdana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168291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Summary</a:t>
            </a: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AFBB1259-4639-DCFD-0DE9-83C621921D29}"/>
              </a:ext>
            </a:extLst>
          </p:cNvPr>
          <p:cNvSpPr/>
          <p:nvPr/>
        </p:nvSpPr>
        <p:spPr bwMode="auto">
          <a:xfrm>
            <a:off x="5322357" y="3888846"/>
            <a:ext cx="1763712" cy="737130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sz="10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D24A64-FA75-C7EC-60B0-76E0683A4A88}"/>
              </a:ext>
            </a:extLst>
          </p:cNvPr>
          <p:cNvSpPr/>
          <p:nvPr/>
        </p:nvSpPr>
        <p:spPr bwMode="auto">
          <a:xfrm>
            <a:off x="5322357" y="4628091"/>
            <a:ext cx="1761088" cy="7380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320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899CCD5D-9AC2-8D60-3EAE-F18BED84471B}"/>
              </a:ext>
            </a:extLst>
          </p:cNvPr>
          <p:cNvSpPr/>
          <p:nvPr/>
        </p:nvSpPr>
        <p:spPr bwMode="auto">
          <a:xfrm>
            <a:off x="5321298" y="5366280"/>
            <a:ext cx="1762148" cy="736600"/>
          </a:xfrm>
          <a:prstGeom prst="roundRect">
            <a:avLst/>
          </a:prstGeom>
          <a:solidFill>
            <a:srgbClr val="F094C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7E5F7167-573C-A96E-AA0C-0A560C3ABC20}"/>
              </a:ext>
            </a:extLst>
          </p:cNvPr>
          <p:cNvSpPr/>
          <p:nvPr/>
        </p:nvSpPr>
        <p:spPr bwMode="auto">
          <a:xfrm>
            <a:off x="5303835" y="3152774"/>
            <a:ext cx="1766400" cy="73801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86D0565B-FA17-525E-19D9-A340D70D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670" y="1396591"/>
            <a:ext cx="1779693" cy="10215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Verdana"/>
                <a:ea typeface="Verdana"/>
                <a:cs typeface="Arial" panose="020B0604020202020204" pitchFamily="34" charset="0"/>
              </a:rPr>
              <a:t>Theory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Verdana"/>
                <a:ea typeface="Verdana"/>
                <a:cs typeface="Arial" panose="020B0604020202020204" pitchFamily="34" charset="0"/>
              </a:rPr>
              <a:t>Of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Verdana"/>
                <a:ea typeface="Verdana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C95B7F8-84C3-FE24-EE9F-D332DCBE64FA}"/>
              </a:ext>
            </a:extLst>
          </p:cNvPr>
          <p:cNvSpPr/>
          <p:nvPr/>
        </p:nvSpPr>
        <p:spPr>
          <a:xfrm>
            <a:off x="7513110" y="2413531"/>
            <a:ext cx="3078163" cy="1531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latin typeface="Verdana"/>
                <a:ea typeface="Verdana"/>
              </a:rPr>
              <a:t>Standard in charity world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ACB1F8-5ECD-4CF5-89E7-D9D3582D4E81}"/>
              </a:ext>
            </a:extLst>
          </p:cNvPr>
          <p:cNvSpPr/>
          <p:nvPr/>
        </p:nvSpPr>
        <p:spPr>
          <a:xfrm>
            <a:off x="1773768" y="4244447"/>
            <a:ext cx="3078163" cy="1531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latin typeface="Verdana"/>
                <a:ea typeface="Verdana"/>
              </a:rPr>
              <a:t>Good fit with OR approach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E6C788-B7A0-6EAE-9C07-B8977D02CF5D}"/>
              </a:ext>
            </a:extLst>
          </p:cNvPr>
          <p:cNvSpPr/>
          <p:nvPr/>
        </p:nvSpPr>
        <p:spPr>
          <a:xfrm>
            <a:off x="7510993" y="4250797"/>
            <a:ext cx="3078163" cy="1531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latin typeface="Verdana"/>
                <a:ea typeface="Verdana"/>
              </a:rPr>
              <a:t>I commend it to you!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B77C58-F539-D81A-6F97-D614BC5BCF8D}"/>
              </a:ext>
            </a:extLst>
          </p:cNvPr>
          <p:cNvSpPr/>
          <p:nvPr/>
        </p:nvSpPr>
        <p:spPr>
          <a:xfrm>
            <a:off x="1773768" y="2416175"/>
            <a:ext cx="3078163" cy="1531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>
                <a:latin typeface="Verdana"/>
                <a:ea typeface="Verdana"/>
              </a:rPr>
              <a:t>Simple way to structure thinking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D15302-5CE5-760D-65D6-1A979DDA3A36}"/>
              </a:ext>
            </a:extLst>
          </p:cNvPr>
          <p:cNvSpPr/>
          <p:nvPr/>
        </p:nvSpPr>
        <p:spPr>
          <a:xfrm>
            <a:off x="5302251" y="2413001"/>
            <a:ext cx="1767416" cy="74066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Where to find out more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65D616-B6B5-4001-BDEA-79405DDDC4FE}"/>
              </a:ext>
            </a:extLst>
          </p:cNvPr>
          <p:cNvSpPr>
            <a:spLocks noGrp="1"/>
          </p:cNvSpPr>
          <p:nvPr/>
        </p:nvSpPr>
        <p:spPr>
          <a:xfrm>
            <a:off x="827617" y="2226756"/>
            <a:ext cx="10198100" cy="36115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>
                <a:latin typeface="Verdana"/>
                <a:ea typeface="Verdana"/>
                <a:hlinkClick r:id="rId2"/>
              </a:rPr>
              <a:t>www.theoryofchange.org</a:t>
            </a:r>
            <a:endParaRPr lang="en-GB" altLang="en-US">
              <a:latin typeface="Verdana"/>
              <a:ea typeface="Verdana"/>
            </a:endParaRPr>
          </a:p>
          <a:p>
            <a:endParaRPr lang="en-GB">
              <a:latin typeface="Verdana"/>
              <a:ea typeface="Verdana"/>
            </a:endParaRPr>
          </a:p>
          <a:p>
            <a:r>
              <a:rPr lang="en-GB">
                <a:latin typeface="Verdana"/>
                <a:ea typeface="Verdana"/>
                <a:hlinkClick r:id="rId3"/>
              </a:rPr>
              <a:t>www.thinknpc.org/about-npc/expertise/theory-of-change/</a:t>
            </a:r>
            <a:endParaRPr lang="en-GB" altLang="en-US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7717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ABA62E-6F96-0331-501E-869878E32634}"/>
              </a:ext>
            </a:extLst>
          </p:cNvPr>
          <p:cNvSpPr/>
          <p:nvPr/>
        </p:nvSpPr>
        <p:spPr>
          <a:xfrm>
            <a:off x="826314" y="2299024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46CE7-F524-7C03-B0CC-13561D81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How does OR help the third sector?</a:t>
            </a:r>
            <a:endParaRPr lang="en-US" sz="3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B00CD-9C1E-5885-83B1-EDC87812E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8"/>
          <a:stretch/>
        </p:blipFill>
        <p:spPr bwMode="auto">
          <a:xfrm>
            <a:off x="954617" y="2962348"/>
            <a:ext cx="4035816" cy="268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5">
            <a:extLst>
              <a:ext uri="{FF2B5EF4-FFF2-40B4-BE49-F238E27FC236}">
                <a16:creationId xmlns:a16="http://schemas.microsoft.com/office/drawing/2014/main" id="{BE5D1591-DE78-379E-BBC5-26F8458AD810}"/>
              </a:ext>
            </a:extLst>
          </p:cNvPr>
          <p:cNvSpPr txBox="1"/>
          <p:nvPr/>
        </p:nvSpPr>
        <p:spPr>
          <a:xfrm>
            <a:off x="954617" y="2262359"/>
            <a:ext cx="39105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>
                <a:latin typeface="Verdana"/>
                <a:ea typeface="Verdana"/>
              </a:rPr>
              <a:t>Faced with the tangled mess of problem situations…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2E0DED3E-E3CB-2CED-F8DC-C1E87051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841" y="2260724"/>
            <a:ext cx="46128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…finding a way of making sense and seeing possible solutions</a:t>
            </a:r>
          </a:p>
        </p:txBody>
      </p:sp>
      <p:pic>
        <p:nvPicPr>
          <p:cNvPr id="19" name="Picture 18" descr="A cartoon of people working on a project&#10;&#10;Description automatically generated">
            <a:extLst>
              <a:ext uri="{FF2B5EF4-FFF2-40B4-BE49-F238E27FC236}">
                <a16:creationId xmlns:a16="http://schemas.microsoft.com/office/drawing/2014/main" id="{91F38204-64B8-8E48-7949-0A56B1E70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158" y="2958042"/>
            <a:ext cx="41338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343CFA-F4B9-9BC1-C87C-8410EAF6554B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5614B8-CF91-B01B-73B0-8E5D4F95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Theory of Change – an introduction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DCC3A-3385-A298-3FFC-585C1E10F814}"/>
              </a:ext>
            </a:extLst>
          </p:cNvPr>
          <p:cNvSpPr/>
          <p:nvPr/>
        </p:nvSpPr>
        <p:spPr>
          <a:xfrm>
            <a:off x="8559270" y="2548467"/>
            <a:ext cx="1546225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ultimate goal the charity is trying to achieve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83B54-ED14-35F4-CABF-42D31E1C57CD}"/>
              </a:ext>
            </a:extLst>
          </p:cNvPr>
          <p:cNvSpPr/>
          <p:nvPr/>
        </p:nvSpPr>
        <p:spPr>
          <a:xfrm>
            <a:off x="6390744" y="2548467"/>
            <a:ext cx="1530350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Outcomes </a:t>
            </a:r>
            <a:r>
              <a:rPr lang="en-GB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changes the charity wants to happen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AD2951-A982-A4B7-A6DC-41C509BD6103}"/>
              </a:ext>
            </a:extLst>
          </p:cNvPr>
          <p:cNvSpPr/>
          <p:nvPr/>
        </p:nvSpPr>
        <p:spPr>
          <a:xfrm>
            <a:off x="4042833" y="2548467"/>
            <a:ext cx="1512887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Outputs </a:t>
            </a:r>
            <a:r>
              <a:rPr lang="en-GB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the activities provide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D92BA0-E842-2CF3-503B-438A5449F744}"/>
              </a:ext>
            </a:extLst>
          </p:cNvPr>
          <p:cNvSpPr/>
          <p:nvPr/>
        </p:nvSpPr>
        <p:spPr>
          <a:xfrm>
            <a:off x="1960033" y="2548467"/>
            <a:ext cx="1462087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Activities </a:t>
            </a:r>
            <a:r>
              <a:rPr lang="en-GB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the charity does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14B1F3-C363-B8EF-3484-6894198EBAD7}"/>
              </a:ext>
            </a:extLst>
          </p:cNvPr>
          <p:cNvSpPr/>
          <p:nvPr/>
        </p:nvSpPr>
        <p:spPr>
          <a:xfrm>
            <a:off x="2517243" y="4901143"/>
            <a:ext cx="2382838" cy="676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enablers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73B21-F847-C30F-B0F4-B51A7741769E}"/>
              </a:ext>
            </a:extLst>
          </p:cNvPr>
          <p:cNvSpPr/>
          <p:nvPr/>
        </p:nvSpPr>
        <p:spPr>
          <a:xfrm>
            <a:off x="5964500" y="4901143"/>
            <a:ext cx="2382838" cy="677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evidence/</a:t>
            </a:r>
          </a:p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327857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Theory of Change substitutes for business plan</a:t>
            </a:r>
            <a:endParaRPr lang="en-US" sz="28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EB9A01-0044-1F09-A448-420A6887ED04}"/>
              </a:ext>
            </a:extLst>
          </p:cNvPr>
          <p:cNvGrpSpPr>
            <a:grpSpLocks/>
          </p:cNvGrpSpPr>
          <p:nvPr/>
        </p:nvGrpSpPr>
        <p:grpSpPr bwMode="auto">
          <a:xfrm>
            <a:off x="1767865" y="2291982"/>
            <a:ext cx="5930899" cy="1600199"/>
            <a:chOff x="331788" y="2370138"/>
            <a:chExt cx="5932008" cy="160127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60C9745-83E6-DB53-4425-6C68FE493BFB}"/>
                </a:ext>
              </a:extLst>
            </p:cNvPr>
            <p:cNvSpPr/>
            <p:nvPr/>
          </p:nvSpPr>
          <p:spPr>
            <a:xfrm>
              <a:off x="331788" y="2451154"/>
              <a:ext cx="2519833" cy="1375695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 ker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Private sector</a:t>
              </a:r>
            </a:p>
            <a:p>
              <a:pPr algn="ctr">
                <a:defRPr/>
              </a:pPr>
              <a:r>
                <a:rPr lang="en-GB" sz="1400" ker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vision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652277E-E44C-5982-D26E-56FFD4AC7C24}"/>
                </a:ext>
              </a:extLst>
            </p:cNvPr>
            <p:cNvSpPr/>
            <p:nvPr/>
          </p:nvSpPr>
          <p:spPr>
            <a:xfrm>
              <a:off x="4710931" y="3178716"/>
              <a:ext cx="1548101" cy="792693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 ker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customer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2C2D9F3-9B27-F8AD-F974-70AD09E53F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51621" y="3418589"/>
              <a:ext cx="1800561" cy="0"/>
            </a:xfrm>
            <a:prstGeom prst="straightConnector1">
              <a:avLst/>
            </a:prstGeom>
            <a:noFill/>
            <a:ln w="76200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16">
              <a:extLst>
                <a:ext uri="{FF2B5EF4-FFF2-40B4-BE49-F238E27FC236}">
                  <a16:creationId xmlns:a16="http://schemas.microsoft.com/office/drawing/2014/main" id="{1E48881F-FB1B-4A06-D6D0-617B6D4D0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2051" y="3110408"/>
              <a:ext cx="872518" cy="3079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400" i="1" ker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product</a:t>
              </a:r>
            </a:p>
          </p:txBody>
        </p: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473EB97E-60E7-0048-8AE7-161803836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8769" y="2851472"/>
              <a:ext cx="897106" cy="30798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400" i="1" ker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return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0519682E-AAD9-AE7E-AAF9-473068496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265" y="2409852"/>
              <a:ext cx="1191575" cy="30798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GB" altLang="en-US" sz="1400" i="1" kern="0">
                  <a:solidFill>
                    <a:prstClr val="black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investment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6C23168-7278-6446-293F-893156ED7E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875438" y="2899129"/>
              <a:ext cx="1798973" cy="0"/>
            </a:xfrm>
            <a:prstGeom prst="straightConnector1">
              <a:avLst/>
            </a:prstGeom>
            <a:noFill/>
            <a:ln w="76200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8487D18-8C21-1731-978D-DD57E2E03F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1621" y="3585384"/>
              <a:ext cx="1800561" cy="307983"/>
              <a:chOff x="2851621" y="3585384"/>
              <a:chExt cx="1800561" cy="307983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24A2546-2673-2413-E3C4-83F09AC2F64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851621" y="3620336"/>
                <a:ext cx="1800561" cy="0"/>
              </a:xfrm>
              <a:prstGeom prst="straightConnector1">
                <a:avLst/>
              </a:prstGeom>
              <a:noFill/>
              <a:ln w="76200" algn="ctr">
                <a:solidFill>
                  <a:srgbClr val="4A7EBB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0" name="TextBox 18">
                <a:extLst>
                  <a:ext uri="{FF2B5EF4-FFF2-40B4-BE49-F238E27FC236}">
                    <a16:creationId xmlns:a16="http://schemas.microsoft.com/office/drawing/2014/main" id="{A3E0B9FB-C8A7-C45F-44C5-A6171A455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8265" y="3585384"/>
                <a:ext cx="976731" cy="307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defRPr/>
                </a:pPr>
                <a:r>
                  <a:rPr lang="en-GB" altLang="en-US" sz="1400" i="1" kern="0">
                    <a:solidFill>
                      <a:prstClr val="black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payment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8E8807-30E8-8C03-2483-2895BB810778}"/>
                </a:ext>
              </a:extLst>
            </p:cNvPr>
            <p:cNvSpPr/>
            <p:nvPr/>
          </p:nvSpPr>
          <p:spPr>
            <a:xfrm>
              <a:off x="4652182" y="2370138"/>
              <a:ext cx="1611614" cy="659253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 ker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Investors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44FC52B-174E-07D4-2D17-E3AC5331C1B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851621" y="2700559"/>
              <a:ext cx="1800561" cy="0"/>
            </a:xfrm>
            <a:prstGeom prst="straightConnector1">
              <a:avLst/>
            </a:prstGeom>
            <a:noFill/>
            <a:ln w="76200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13ABDAE-03F8-E7C5-4BB4-4817318900A5}"/>
              </a:ext>
            </a:extLst>
          </p:cNvPr>
          <p:cNvSpPr/>
          <p:nvPr/>
        </p:nvSpPr>
        <p:spPr bwMode="auto">
          <a:xfrm>
            <a:off x="7874978" y="2425335"/>
            <a:ext cx="2519363" cy="1374775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400" ker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If business model or delivery is no good,</a:t>
            </a:r>
          </a:p>
          <a:p>
            <a:pPr algn="ctr">
              <a:defRPr/>
            </a:pPr>
            <a:r>
              <a:rPr lang="en-GB" sz="1400" ker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income stops.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86BDB7-FE64-BC35-DFF7-22A941E79C7A}"/>
              </a:ext>
            </a:extLst>
          </p:cNvPr>
          <p:cNvGrpSpPr>
            <a:grpSpLocks/>
          </p:cNvGrpSpPr>
          <p:nvPr/>
        </p:nvGrpSpPr>
        <p:grpSpPr bwMode="auto">
          <a:xfrm>
            <a:off x="1767866" y="4203314"/>
            <a:ext cx="8688387" cy="1489075"/>
            <a:chOff x="331789" y="4281468"/>
            <a:chExt cx="8689454" cy="14891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823695C-5306-7773-CFBB-0FE8BFE798FF}"/>
                </a:ext>
              </a:extLst>
            </p:cNvPr>
            <p:cNvSpPr/>
            <p:nvPr/>
          </p:nvSpPr>
          <p:spPr>
            <a:xfrm>
              <a:off x="331789" y="4335450"/>
              <a:ext cx="2581592" cy="13684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>
                  <a:latin typeface="Verdana" panose="020B0604030504040204" pitchFamily="34" charset="0"/>
                  <a:ea typeface="Verdana" panose="020B0604030504040204" pitchFamily="34" charset="0"/>
                </a:rPr>
                <a:t>Charity</a:t>
              </a:r>
            </a:p>
            <a:p>
              <a:pPr algn="ctr">
                <a:defRPr/>
              </a:pPr>
              <a:r>
                <a:rPr lang="en-GB" sz="1400">
                  <a:latin typeface="Verdana" panose="020B0604030504040204" pitchFamily="34" charset="0"/>
                  <a:ea typeface="Verdana" panose="020B0604030504040204" pitchFamily="34" charset="0"/>
                </a:rPr>
                <a:t>vision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121D16-49CF-0063-E362-1B9F3FE2C7BC}"/>
                </a:ext>
              </a:extLst>
            </p:cNvPr>
            <p:cNvSpPr/>
            <p:nvPr/>
          </p:nvSpPr>
          <p:spPr>
            <a:xfrm>
              <a:off x="4691599" y="5122877"/>
              <a:ext cx="1603572" cy="6477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>
                  <a:latin typeface="Verdana" panose="020B0604030504040204" pitchFamily="34" charset="0"/>
                  <a:ea typeface="Verdana" panose="020B0604030504040204" pitchFamily="34" charset="0"/>
                </a:rPr>
                <a:t>beneficiaries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CE5CEC1-452F-F6B0-78AF-75AF114ACA4C}"/>
                </a:ext>
              </a:extLst>
            </p:cNvPr>
            <p:cNvCxnSpPr/>
            <p:nvPr/>
          </p:nvCxnSpPr>
          <p:spPr>
            <a:xfrm>
              <a:off x="2876864" y="5414988"/>
              <a:ext cx="1800446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FAB270D-F689-34D8-4F00-8F64DBC1FD31}"/>
                </a:ext>
              </a:extLst>
            </p:cNvPr>
            <p:cNvSpPr/>
            <p:nvPr/>
          </p:nvSpPr>
          <p:spPr>
            <a:xfrm>
              <a:off x="4634442" y="4313224"/>
              <a:ext cx="1611510" cy="65883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>
                  <a:latin typeface="Verdana" panose="020B0604030504040204" pitchFamily="34" charset="0"/>
                  <a:ea typeface="Verdana" panose="020B0604030504040204" pitchFamily="34" charset="0"/>
                </a:rPr>
                <a:t>Donors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FE3355-D9BE-2501-48D8-7817503F94DD}"/>
                </a:ext>
              </a:extLst>
            </p:cNvPr>
            <p:cNvCxnSpPr/>
            <p:nvPr/>
          </p:nvCxnSpPr>
          <p:spPr>
            <a:xfrm>
              <a:off x="2913381" y="4767265"/>
              <a:ext cx="1800446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D518EB9-9CE0-3A20-4FC3-2708C6E01565}"/>
                </a:ext>
              </a:extLst>
            </p:cNvPr>
            <p:cNvCxnSpPr/>
            <p:nvPr/>
          </p:nvCxnSpPr>
          <p:spPr>
            <a:xfrm flipH="1">
              <a:off x="2913381" y="4564058"/>
              <a:ext cx="1800446" cy="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49">
              <a:extLst>
                <a:ext uri="{FF2B5EF4-FFF2-40B4-BE49-F238E27FC236}">
                  <a16:creationId xmlns:a16="http://schemas.microsoft.com/office/drawing/2014/main" id="{ADAF0856-1728-89E8-5A10-42E142A02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6531" y="4281468"/>
              <a:ext cx="1191498" cy="30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0" i="1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investment</a:t>
              </a:r>
            </a:p>
          </p:txBody>
        </p:sp>
        <p:sp>
          <p:nvSpPr>
            <p:cNvPr id="16" name="TextBox 50">
              <a:extLst>
                <a:ext uri="{FF2B5EF4-FFF2-40B4-BE49-F238E27FC236}">
                  <a16:creationId xmlns:a16="http://schemas.microsoft.com/office/drawing/2014/main" id="{8E57C869-5A57-57DD-BCBC-530F80581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093" y="4735501"/>
              <a:ext cx="705729" cy="30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0" i="1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vision</a:t>
              </a:r>
            </a:p>
          </p:txBody>
        </p:sp>
        <p:sp>
          <p:nvSpPr>
            <p:cNvPr id="17" name="TextBox 51">
              <a:extLst>
                <a:ext uri="{FF2B5EF4-FFF2-40B4-BE49-F238E27FC236}">
                  <a16:creationId xmlns:a16="http://schemas.microsoft.com/office/drawing/2014/main" id="{EE1A98F2-240E-2C83-C92E-CE8A03219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026" y="5087449"/>
              <a:ext cx="872462" cy="30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0" i="1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product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6AF9FB-30CA-7414-3F2D-3A353B8175D7}"/>
                </a:ext>
              </a:extLst>
            </p:cNvPr>
            <p:cNvSpPr/>
            <p:nvPr/>
          </p:nvSpPr>
          <p:spPr>
            <a:xfrm>
              <a:off x="6439651" y="4389427"/>
              <a:ext cx="2581592" cy="13684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400">
                  <a:latin typeface="Verdana" panose="020B0604030504040204" pitchFamily="34" charset="0"/>
                  <a:ea typeface="Verdana" panose="020B0604030504040204" pitchFamily="34" charset="0"/>
                </a:rPr>
                <a:t>If business model or delivery is no good, donations may continue.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653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rtl="0">
              <a:buFont typeface=""/>
              <a:buChar char="•"/>
            </a:pPr>
            <a:r>
              <a:rPr lang="en-GB" sz="2000" baseline="0">
                <a:latin typeface="Verdana"/>
                <a:ea typeface="Arial"/>
                <a:cs typeface="Arial"/>
              </a:rPr>
              <a:t>Started with the activity</a:t>
            </a:r>
            <a:r>
              <a:rPr lang="en-US" sz="2000">
                <a:latin typeface="Verdana"/>
                <a:ea typeface="Arial"/>
                <a:cs typeface="Arial"/>
              </a:rPr>
              <a:t>​</a:t>
            </a:r>
          </a:p>
          <a:p>
            <a:pPr rtl="0"/>
            <a:r>
              <a:rPr lang="en-GB" sz="2000">
                <a:latin typeface="Verdana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GB" sz="2000" baseline="0">
                <a:latin typeface="Verdana"/>
                <a:ea typeface="Arial"/>
                <a:cs typeface="Arial"/>
              </a:rPr>
              <a:t>Strong vision</a:t>
            </a:r>
            <a:r>
              <a:rPr lang="en-US" sz="2000">
                <a:latin typeface="Verdana"/>
                <a:ea typeface="Arial"/>
                <a:cs typeface="Arial"/>
              </a:rPr>
              <a:t>​</a:t>
            </a:r>
          </a:p>
          <a:p>
            <a:pPr marL="228600" lvl="1" indent="-228600" rtl="0">
              <a:buFont typeface=""/>
              <a:buChar char="•"/>
            </a:pPr>
            <a:r>
              <a:rPr lang="en-GB" sz="1800" baseline="0">
                <a:latin typeface="Verdana"/>
                <a:ea typeface="Arial"/>
                <a:cs typeface="Arial"/>
              </a:rPr>
              <a:t>No evidence</a:t>
            </a:r>
            <a:r>
              <a:rPr lang="en-US" sz="1800">
                <a:latin typeface="Verdana"/>
                <a:ea typeface="Arial"/>
                <a:cs typeface="Arial"/>
              </a:rPr>
              <a:t>​</a:t>
            </a:r>
          </a:p>
          <a:p>
            <a:pPr marL="228600" lvl="1" indent="-228600" rtl="0">
              <a:buFont typeface=""/>
              <a:buChar char="•"/>
            </a:pPr>
            <a:r>
              <a:rPr lang="en-GB" sz="1800" baseline="0">
                <a:latin typeface="Verdana"/>
                <a:ea typeface="Arial"/>
                <a:cs typeface="Arial"/>
              </a:rPr>
              <a:t>Gradual developments over time</a:t>
            </a:r>
            <a:r>
              <a:rPr lang="en-US" sz="1800">
                <a:latin typeface="Verdana"/>
                <a:ea typeface="Arial"/>
                <a:cs typeface="Arial"/>
              </a:rPr>
              <a:t>​</a:t>
            </a:r>
          </a:p>
          <a:p>
            <a:pPr marL="228600" lvl="1" indent="-228600" rtl="0">
              <a:buFont typeface=""/>
              <a:buChar char="•"/>
            </a:pPr>
            <a:r>
              <a:rPr lang="en-GB" sz="2000">
                <a:latin typeface="Verdana"/>
                <a:ea typeface="Arial"/>
                <a:cs typeface="Arial"/>
              </a:rPr>
              <a:t>​</a:t>
            </a:r>
          </a:p>
          <a:p>
            <a:pPr marL="228600" lvl="0" indent="-228600" rtl="0">
              <a:buFont typeface=""/>
              <a:buChar char="•"/>
            </a:pPr>
            <a:r>
              <a:rPr lang="en-GB" sz="2000" baseline="0">
                <a:latin typeface="Verdana"/>
                <a:ea typeface="Arial"/>
                <a:cs typeface="Arial"/>
              </a:rPr>
              <a:t>Don’t need one! – just need to be financially sustainable</a:t>
            </a:r>
            <a:r>
              <a:rPr lang="en-US" sz="2000">
                <a:latin typeface="Verdana"/>
                <a:ea typeface="Arial"/>
                <a:cs typeface="Arial"/>
              </a:rPr>
              <a:t>​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Verdana"/>
                <a:ea typeface="Verdana"/>
              </a:rPr>
              <a:t>Why don’t charities have one to start with?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2D69F-959B-7725-9313-00EBEA771275}"/>
              </a:ext>
            </a:extLst>
          </p:cNvPr>
          <p:cNvSpPr>
            <a:spLocks noGrp="1"/>
          </p:cNvSpPr>
          <p:nvPr/>
        </p:nvSpPr>
        <p:spPr>
          <a:xfrm>
            <a:off x="828431" y="2321901"/>
            <a:ext cx="8333032" cy="2743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cs typeface="+mn-cs"/>
              </a:rPr>
              <a:t>Started with the activity</a:t>
            </a:r>
          </a:p>
          <a:p>
            <a:pPr marL="0" indent="0">
              <a:buNone/>
              <a:defRPr/>
            </a:pPr>
            <a:endParaRPr lang="en-GB">
              <a:cs typeface="+mn-cs"/>
            </a:endParaRPr>
          </a:p>
          <a:p>
            <a:pPr>
              <a:defRPr/>
            </a:pPr>
            <a:r>
              <a:rPr lang="en-GB">
                <a:cs typeface="+mn-cs"/>
              </a:rPr>
              <a:t>Strong vision</a:t>
            </a:r>
          </a:p>
          <a:p>
            <a:pPr lvl="1">
              <a:defRPr/>
            </a:pPr>
            <a:r>
              <a:rPr lang="en-GB" sz="1800">
                <a:cs typeface="+mn-cs"/>
              </a:rPr>
              <a:t>No evidence</a:t>
            </a:r>
          </a:p>
          <a:p>
            <a:pPr lvl="1">
              <a:defRPr/>
            </a:pPr>
            <a:r>
              <a:rPr lang="en-GB" sz="1800">
                <a:cs typeface="+mn-cs"/>
              </a:rPr>
              <a:t>Gradual developments over time</a:t>
            </a:r>
          </a:p>
          <a:p>
            <a:pPr lvl="1">
              <a:defRPr/>
            </a:pPr>
            <a:endParaRPr lang="en-GB">
              <a:cs typeface="+mn-cs"/>
            </a:endParaRPr>
          </a:p>
          <a:p>
            <a:pPr>
              <a:defRPr/>
            </a:pPr>
            <a:r>
              <a:rPr lang="en-GB">
                <a:cs typeface="+mn-cs"/>
              </a:rPr>
              <a:t>Don’t need one! – just need to be financially sustainable</a:t>
            </a:r>
          </a:p>
        </p:txBody>
      </p:sp>
    </p:spTree>
    <p:extLst>
      <p:ext uri="{BB962C8B-B14F-4D97-AF65-F5344CB8AC3E}">
        <p14:creationId xmlns:p14="http://schemas.microsoft.com/office/powerpoint/2010/main" val="139730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How framework can be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0D41D-13C4-45D8-E46E-F812E596C760}"/>
              </a:ext>
            </a:extLst>
          </p:cNvPr>
          <p:cNvSpPr>
            <a:spLocks noGrp="1"/>
          </p:cNvSpPr>
          <p:nvPr/>
        </p:nvSpPr>
        <p:spPr>
          <a:xfrm>
            <a:off x="838200" y="2313540"/>
            <a:ext cx="8515350" cy="401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/>
              <a:t>Provide narrative for organisation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eaLnBrk="1" hangingPunct="1"/>
            <a:r>
              <a:rPr lang="en-GB" altLang="en-US"/>
              <a:t>Basis for getting shared vision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eaLnBrk="1" hangingPunct="1"/>
            <a:r>
              <a:rPr lang="en-GB" altLang="en-US"/>
              <a:t>Basis for strategy: </a:t>
            </a:r>
          </a:p>
          <a:p>
            <a:pPr lvl="1" eaLnBrk="1" hangingPunct="1"/>
            <a:r>
              <a:rPr lang="en-GB" altLang="en-US" sz="1800"/>
              <a:t>Developing</a:t>
            </a:r>
          </a:p>
          <a:p>
            <a:pPr lvl="1" eaLnBrk="1" hangingPunct="1"/>
            <a:r>
              <a:rPr lang="en-GB" altLang="en-US" sz="1800"/>
              <a:t>Prioritising</a:t>
            </a:r>
          </a:p>
          <a:p>
            <a:pPr lvl="1" eaLnBrk="1" hangingPunct="1"/>
            <a:r>
              <a:rPr lang="en-GB" altLang="en-US" sz="1800"/>
              <a:t>Checking assumptions</a:t>
            </a:r>
          </a:p>
          <a:p>
            <a:pPr eaLnBrk="1" hangingPunct="1"/>
            <a:endParaRPr lang="en-GB" altLang="en-US">
              <a:highlight>
                <a:srgbClr val="FFFF00"/>
              </a:highlight>
            </a:endParaRPr>
          </a:p>
          <a:p>
            <a:pPr eaLnBrk="1" hangingPunct="1"/>
            <a:r>
              <a:rPr lang="en-GB" altLang="en-US">
                <a:highlight>
                  <a:srgbClr val="FFFF00"/>
                </a:highlight>
              </a:rPr>
              <a:t>Basis for evaluation</a:t>
            </a:r>
          </a:p>
          <a:p>
            <a:pPr marL="0" indent="0" eaLnBrk="1" hangingPunct="1">
              <a:buNone/>
            </a:pPr>
            <a:endParaRPr lang="en-GB" altLang="en-US">
              <a:highlight>
                <a:srgbClr val="FFFF00"/>
              </a:highlight>
            </a:endParaRPr>
          </a:p>
          <a:p>
            <a:pPr eaLnBrk="1" hangingPunct="1"/>
            <a:r>
              <a:rPr lang="en-GB" altLang="en-US"/>
              <a:t>Identify activity gaps, possible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9747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Is like any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C89D5-EE37-E4D2-2E68-AD2C67AADC4E}"/>
              </a:ext>
            </a:extLst>
          </p:cNvPr>
          <p:cNvSpPr>
            <a:spLocks noGrp="1"/>
          </p:cNvSpPr>
          <p:nvPr/>
        </p:nvSpPr>
        <p:spPr>
          <a:xfrm>
            <a:off x="828431" y="2217802"/>
            <a:ext cx="8277469" cy="2977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en-GB" altLang="en-US"/>
              <a:t>Identify structure participatively with system owners </a:t>
            </a:r>
          </a:p>
          <a:p>
            <a:pPr>
              <a:spcBef>
                <a:spcPts val="2400"/>
              </a:spcBef>
            </a:pPr>
            <a:r>
              <a:rPr lang="en-GB" altLang="en-US"/>
              <a:t>Simple </a:t>
            </a:r>
            <a:r>
              <a:rPr lang="en-GB" altLang="en-US">
                <a:sym typeface="Wingdings" panose="05000000000000000000" pitchFamily="2" charset="2"/>
              </a:rPr>
              <a:t>===================c</a:t>
            </a:r>
            <a:r>
              <a:rPr lang="en-GB" altLang="en-US"/>
              <a:t>omplex</a:t>
            </a:r>
          </a:p>
          <a:p>
            <a:pPr>
              <a:spcBef>
                <a:spcPts val="2400"/>
              </a:spcBef>
            </a:pPr>
            <a:r>
              <a:rPr lang="en-GB" altLang="en-US"/>
              <a:t>Picture, spreadsheet, DES, system dynamics …</a:t>
            </a:r>
          </a:p>
          <a:p>
            <a:pPr>
              <a:spcBef>
                <a:spcPts val="2400"/>
              </a:spcBef>
            </a:pPr>
            <a:r>
              <a:rPr lang="en-GB" altLang="en-US"/>
              <a:t>Use the structure: support discussion, gain insight </a:t>
            </a:r>
          </a:p>
          <a:p>
            <a:pPr>
              <a:spcBef>
                <a:spcPts val="2400"/>
              </a:spcBef>
            </a:pPr>
            <a:r>
              <a:rPr lang="en-GB" altLang="en-US"/>
              <a:t>Populate: forecasts, analysis, evaluation</a:t>
            </a:r>
          </a:p>
          <a:p>
            <a:pPr eaLnBrk="1" hangingPunct="1"/>
            <a:endParaRPr lang="en-GB" altLang="en-US"/>
          </a:p>
          <a:p>
            <a:pPr lvl="1"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90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Common experience of charities…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DCC3A-3385-A298-3FFC-585C1E10F814}"/>
              </a:ext>
            </a:extLst>
          </p:cNvPr>
          <p:cNvSpPr/>
          <p:nvPr/>
        </p:nvSpPr>
        <p:spPr>
          <a:xfrm>
            <a:off x="8601604" y="2867025"/>
            <a:ext cx="1546225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ultimate goal the charity is trying to achieve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883B54-ED14-35F4-CABF-42D31E1C57CD}"/>
              </a:ext>
            </a:extLst>
          </p:cNvPr>
          <p:cNvSpPr/>
          <p:nvPr/>
        </p:nvSpPr>
        <p:spPr>
          <a:xfrm>
            <a:off x="6433078" y="2867025"/>
            <a:ext cx="1530350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Outcomes </a:t>
            </a:r>
            <a:r>
              <a:rPr lang="en-GB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changes the charity wants to happen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AD2951-A982-A4B7-A6DC-41C509BD6103}"/>
              </a:ext>
            </a:extLst>
          </p:cNvPr>
          <p:cNvSpPr/>
          <p:nvPr/>
        </p:nvSpPr>
        <p:spPr>
          <a:xfrm>
            <a:off x="4085167" y="2867025"/>
            <a:ext cx="1512887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Outputs </a:t>
            </a:r>
            <a:r>
              <a:rPr lang="en-GB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the activities provide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D92BA0-E842-2CF3-503B-438A5449F744}"/>
              </a:ext>
            </a:extLst>
          </p:cNvPr>
          <p:cNvSpPr/>
          <p:nvPr/>
        </p:nvSpPr>
        <p:spPr>
          <a:xfrm>
            <a:off x="2002367" y="2867025"/>
            <a:ext cx="1462087" cy="19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Activities </a:t>
            </a:r>
            <a:r>
              <a:rPr lang="en-GB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the charity does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14B1F3-C363-B8EF-3484-6894198EBAD7}"/>
              </a:ext>
            </a:extLst>
          </p:cNvPr>
          <p:cNvSpPr/>
          <p:nvPr/>
        </p:nvSpPr>
        <p:spPr>
          <a:xfrm>
            <a:off x="2559577" y="5219701"/>
            <a:ext cx="2382838" cy="676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enablers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73B21-F847-C30F-B0F4-B51A7741769E}"/>
              </a:ext>
            </a:extLst>
          </p:cNvPr>
          <p:cNvSpPr/>
          <p:nvPr/>
        </p:nvSpPr>
        <p:spPr>
          <a:xfrm>
            <a:off x="6006834" y="5219701"/>
            <a:ext cx="2382838" cy="677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evidence/</a:t>
            </a:r>
          </a:p>
          <a:p>
            <a:pPr algn="ctr"/>
            <a:r>
              <a:rPr lang="en-GB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assumptions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294DFF-0D92-BC6B-BDAA-BE0C244E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293" y="2212457"/>
            <a:ext cx="917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0175CC-175E-4C0B-DFC6-166CA956E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822" y="2215632"/>
            <a:ext cx="9175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80F562-353A-97F8-BF4B-E3704A4D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28" y="1899341"/>
            <a:ext cx="1539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A18070-91BF-1D5C-7B57-8931EB75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98" y="2116552"/>
            <a:ext cx="1050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68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47230-D450-4C18-6B7C-A9592085C590}"/>
              </a:ext>
            </a:extLst>
          </p:cNvPr>
          <p:cNvSpPr/>
          <p:nvPr/>
        </p:nvSpPr>
        <p:spPr>
          <a:xfrm>
            <a:off x="826314" y="2320191"/>
            <a:ext cx="10431097" cy="36146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84256-B240-B6ED-43EE-6C4F87F93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>
                <a:latin typeface="Verdana"/>
                <a:ea typeface="Verdana"/>
              </a:rPr>
              <a:t>Supporting discussions with Theory of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0CF4-5442-40CC-625F-153CAE8D1E46}"/>
              </a:ext>
            </a:extLst>
          </p:cNvPr>
          <p:cNvSpPr>
            <a:spLocks noGrp="1"/>
          </p:cNvSpPr>
          <p:nvPr/>
        </p:nvSpPr>
        <p:spPr>
          <a:xfrm>
            <a:off x="838200" y="2237339"/>
            <a:ext cx="8324850" cy="393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GB" altLang="en-US"/>
              <a:t>Charity in dire financial position, needing to make major adjustments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eaLnBrk="1" hangingPunct="1"/>
            <a:r>
              <a:rPr lang="en-GB" altLang="en-US"/>
              <a:t>Charity in poor financial position, needing to prioritise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eaLnBrk="1" hangingPunct="1"/>
            <a:r>
              <a:rPr lang="en-GB" altLang="en-US"/>
              <a:t>Charity in good financial position, needing to review strategy in light of opportunities, threats, risks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eaLnBrk="1" hangingPunct="1"/>
            <a:r>
              <a:rPr lang="en-GB" altLang="en-US"/>
              <a:t>Charity needing to make case to its funders</a:t>
            </a:r>
          </a:p>
        </p:txBody>
      </p:sp>
    </p:spTree>
    <p:extLst>
      <p:ext uri="{BB962C8B-B14F-4D97-AF65-F5344CB8AC3E}">
        <p14:creationId xmlns:p14="http://schemas.microsoft.com/office/powerpoint/2010/main" val="44935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83d217-e6e7-4bd8-b25a-c1564e3c1da3" xsi:nil="true"/>
    <lcf76f155ced4ddcb4097134ff3c332f xmlns="532c7276-519e-4dfd-877f-a0b6e71f99d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D830101578E48AB83FC3C63FF1C79" ma:contentTypeVersion="20" ma:contentTypeDescription="Create a new document." ma:contentTypeScope="" ma:versionID="e0c541df63473fd5e91ef2957dfa8039">
  <xsd:schema xmlns:xsd="http://www.w3.org/2001/XMLSchema" xmlns:xs="http://www.w3.org/2001/XMLSchema" xmlns:p="http://schemas.microsoft.com/office/2006/metadata/properties" xmlns:ns2="532c7276-519e-4dfd-877f-a0b6e71f99d4" xmlns:ns3="4583d217-e6e7-4bd8-b25a-c1564e3c1da3" targetNamespace="http://schemas.microsoft.com/office/2006/metadata/properties" ma:root="true" ma:fieldsID="1d6f27aeb902d598c3f8d088a72a9cfe" ns2:_="" ns3:_="">
    <xsd:import namespace="532c7276-519e-4dfd-877f-a0b6e71f99d4"/>
    <xsd:import namespace="4583d217-e6e7-4bd8-b25a-c1564e3c1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c7276-519e-4dfd-877f-a0b6e71f9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a6db2ca-7152-4b93-a332-f277b680db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3d217-e6e7-4bd8-b25a-c1564e3c1d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4da2942-1f22-429b-ab72-b8decbdd8506}" ma:internalName="TaxCatchAll" ma:showField="CatchAllData" ma:web="4583d217-e6e7-4bd8-b25a-c1564e3c1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F45F3-9634-4791-8203-896B26DE9A97}">
  <ds:schemaRefs>
    <ds:schemaRef ds:uri="1464b044-edc5-41d0-a7bc-6d0960b3f9c7"/>
    <ds:schemaRef ds:uri="f3f14723-d4fb-4d48-919b-0a69904e9a72"/>
    <ds:schemaRef ds:uri="http://schemas.microsoft.com/office/2006/metadata/properties"/>
    <ds:schemaRef ds:uri="http://schemas.microsoft.com/office/infopath/2007/PartnerControls"/>
    <ds:schemaRef ds:uri="4583d217-e6e7-4bd8-b25a-c1564e3c1da3"/>
    <ds:schemaRef ds:uri="532c7276-519e-4dfd-877f-a0b6e71f99d4"/>
  </ds:schemaRefs>
</ds:datastoreItem>
</file>

<file path=customXml/itemProps2.xml><?xml version="1.0" encoding="utf-8"?>
<ds:datastoreItem xmlns:ds="http://schemas.openxmlformats.org/officeDocument/2006/customXml" ds:itemID="{EBAC63EF-E1F7-47A9-A3BD-E5E0EC0F24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4DD35C-9380-4533-9EF0-6505002DF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2c7276-519e-4dfd-877f-a0b6e71f99d4"/>
    <ds:schemaRef ds:uri="4583d217-e6e7-4bd8-b25a-c1564e3c1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An introduction to Theory of Change</vt:lpstr>
      <vt:lpstr>How does OR help the third sector?</vt:lpstr>
      <vt:lpstr>Theory of Change – an introduction</vt:lpstr>
      <vt:lpstr>Theory of Change substitutes for business plan</vt:lpstr>
      <vt:lpstr>Why don’t charities have one to start with?</vt:lpstr>
      <vt:lpstr>How framework can be used</vt:lpstr>
      <vt:lpstr>Is like any model</vt:lpstr>
      <vt:lpstr>Common experience of charities…</vt:lpstr>
      <vt:lpstr>Supporting discussions with Theory of Change</vt:lpstr>
      <vt:lpstr>Some questions to help home in</vt:lpstr>
      <vt:lpstr>Set the thinking going</vt:lpstr>
      <vt:lpstr>Don’t do more than is necessary</vt:lpstr>
      <vt:lpstr>Pro Bono OR</vt:lpstr>
      <vt:lpstr>PowerPoint Presentation</vt:lpstr>
      <vt:lpstr>Beneficiary perspective:output-outcome-change</vt:lpstr>
      <vt:lpstr>OR Society perspective</vt:lpstr>
      <vt:lpstr>And for volunteers…</vt:lpstr>
      <vt:lpstr>Summary</vt:lpstr>
      <vt:lpstr>Where to find out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 Michael</dc:creator>
  <cp:revision>2</cp:revision>
  <dcterms:created xsi:type="dcterms:W3CDTF">2024-11-11T08:34:19Z</dcterms:created>
  <dcterms:modified xsi:type="dcterms:W3CDTF">2024-12-03T11:16:24Z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0x010100FCFD830101578E48AB83FC3C63FF1C79</vt:lpwstr>
  </property>
  <property fmtid="{D5CDD505-2E9C-101B-9397-08002B2CF9AE}" pid="3" name="MediaServiceImageTags">
    <vt:lpwstr/>
  </property>
</Properties>
</file>